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notesSlides/notesSlide13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121" r:id="rId1"/>
    <p:sldMasterId id="2147484122" r:id="rId2"/>
    <p:sldMasterId id="2147484123" r:id="rId3"/>
    <p:sldMasterId id="2147484124" r:id="rId4"/>
    <p:sldMasterId id="2147484125" r:id="rId5"/>
  </p:sldMasterIdLst>
  <p:notesMasterIdLst>
    <p:notesMasterId r:id="rId31"/>
  </p:notesMasterIdLst>
  <p:sldIdLst>
    <p:sldId id="256" r:id="rId6"/>
    <p:sldId id="257" r:id="rId7"/>
    <p:sldId id="280" r:id="rId8"/>
    <p:sldId id="258" r:id="rId9"/>
    <p:sldId id="262" r:id="rId10"/>
    <p:sldId id="263" r:id="rId11"/>
    <p:sldId id="281" r:id="rId12"/>
    <p:sldId id="324" r:id="rId13"/>
    <p:sldId id="269" r:id="rId14"/>
    <p:sldId id="350" r:id="rId15"/>
    <p:sldId id="356" r:id="rId16"/>
    <p:sldId id="357" r:id="rId17"/>
    <p:sldId id="354" r:id="rId18"/>
    <p:sldId id="355" r:id="rId19"/>
    <p:sldId id="339" r:id="rId20"/>
    <p:sldId id="341" r:id="rId21"/>
    <p:sldId id="361" r:id="rId22"/>
    <p:sldId id="362" r:id="rId23"/>
    <p:sldId id="352" r:id="rId24"/>
    <p:sldId id="363" r:id="rId25"/>
    <p:sldId id="364" r:id="rId26"/>
    <p:sldId id="358" r:id="rId27"/>
    <p:sldId id="359" r:id="rId28"/>
    <p:sldId id="360" r:id="rId29"/>
    <p:sldId id="265" r:id="rId30"/>
  </p:sldIdLst>
  <p:sldSz cx="12192000" cy="6858000"/>
  <p:notesSz cx="6858000" cy="9144000"/>
  <p:embeddedFontLst>
    <p:embeddedFont>
      <p:font typeface="맑은 고딕" pitchFamily="50" charset="-127"/>
      <p:regular r:id="rId32"/>
      <p:bold r:id="rId33"/>
    </p:embeddedFont>
    <p:embeddedFont>
      <p:font typeface="a옛날사진관2" pitchFamily="18" charset="-127"/>
      <p:regular r:id="rId34"/>
    </p:embeddedFont>
    <p:embeddedFont>
      <p:font typeface="a옛날사진관3" pitchFamily="18" charset="-127"/>
      <p:regular r:id="rId35"/>
    </p:embeddedFont>
    <p:embeddedFont>
      <p:font typeface="a고딕12" pitchFamily="18" charset="-127"/>
      <p:regular r:id="rId36"/>
    </p:embeddedFont>
    <p:embeddedFont>
      <p:font typeface="a고딕14" pitchFamily="18" charset="-127"/>
      <p:regular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4="http://schemas.microsoft.com/office/powerpoint/2010/main"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{EFAFB233-063F-42B5-8137-9DF3F51BA10A}">
      <p15:sldGuideLst xmlns:p15="http://schemas.microsoft.com/office/powerpoint/2012/main" xmlns:p14="http://schemas.microsoft.com/office/powerpoint/2010/main" xmlns="">
        <p15:guide id="1" orient="horz" pos="3987" userDrawn="1">
          <p15:clr>
            <a:srgbClr val="A4A3A4"/>
          </p15:clr>
        </p15:guide>
        <p15:guide id="2" pos="1948" userDrawn="1">
          <p15:clr>
            <a:srgbClr val="A4A3A4"/>
          </p15:clr>
        </p15:guide>
        <p15:guide id="3" orient="horz" pos="336" userDrawn="1">
          <p15:clr>
            <a:srgbClr val="A4A3A4"/>
          </p15:clr>
        </p15:guide>
        <p15:guide id="4" pos="1585" userDrawn="1">
          <p15:clr>
            <a:srgbClr val="A4A3A4"/>
          </p15:clr>
        </p15:guide>
        <p15:guide id="5" pos="156" userDrawn="1">
          <p15:clr>
            <a:srgbClr val="A4A3A4"/>
          </p15:clr>
        </p15:guide>
        <p15:guide id="6" pos="7300" userDrawn="1">
          <p15:clr>
            <a:srgbClr val="A4A3A4"/>
          </p15:clr>
        </p15:guide>
        <p15:guide id="7" pos="1403" userDrawn="1">
          <p15:clr>
            <a:srgbClr val="A4A3A4"/>
          </p15:clr>
        </p15:guide>
        <p15:guide id="8" orient="horz" pos="2127" userDrawn="1">
          <p15:clr>
            <a:srgbClr val="A4A3A4"/>
          </p15:clr>
        </p15:guide>
        <p15:guide id="9" orient="horz" pos="177" userDrawn="1">
          <p15:clr>
            <a:srgbClr val="A4A3A4"/>
          </p15:clr>
        </p15:guide>
        <p15:guide id="11" pos="4578" userDrawn="1">
          <p15:clr>
            <a:srgbClr val="A4A3A4"/>
          </p15:clr>
        </p15:guide>
        <p15:guide id="13" orient="horz" pos="695" userDrawn="0">
          <p15:clr>
            <a:srgbClr val="A4A3A4"/>
          </p15:clr>
        </p15:guide>
        <p15:guide id="14" orient="horz" pos="193" userDrawn="0">
          <p15:clr>
            <a:srgbClr val="A4A3A4"/>
          </p15:clr>
        </p15:guide>
        <p15:guide id="15" pos="3836" userDrawn="0">
          <p15:clr>
            <a:srgbClr val="A4A3A4"/>
          </p15:clr>
        </p15:guide>
        <p15:guide id="16" pos="6209" userDrawn="0">
          <p15:clr>
            <a:srgbClr val="A4A3A4"/>
          </p15:clr>
        </p15:guide>
        <p15:guide id="18" pos="1954" userDrawn="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 xmlns="">
          <a:srgbClr val="FF0000"/>
        </p14:laserClr>
      </p:ext>
    </p:extLst>
  </p:showPr>
  <p:clrMru>
    <a:srgbClr val="F9AF0B"/>
    <a:srgbClr val="FAC03D"/>
    <a:srgbClr val="3B3B3B"/>
    <a:srgbClr val="E49F06"/>
    <a:srgbClr val="3FB777"/>
    <a:srgbClr val="5DDDD3"/>
    <a:srgbClr val="274555"/>
    <a:srgbClr val="F37663"/>
    <a:srgbClr val="FAA21E"/>
    <a:srgbClr val="F3B843"/>
  </p:clrMru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1" autoAdjust="0"/>
    <p:restoredTop sz="85088" autoAdjust="0"/>
  </p:normalViewPr>
  <p:slideViewPr>
    <p:cSldViewPr snapToGrid="0" snapToObjects="1">
      <p:cViewPr varScale="1">
        <p:scale>
          <a:sx n="64" d="100"/>
          <a:sy n="64" d="100"/>
        </p:scale>
        <p:origin x="-492" y="-108"/>
      </p:cViewPr>
      <p:guideLst>
        <p:guide orient="horz" pos="3987"/>
        <p:guide orient="horz" pos="336"/>
        <p:guide orient="horz" pos="2127"/>
        <p:guide orient="horz" pos="177"/>
        <p:guide orient="horz" pos="695"/>
        <p:guide orient="horz" pos="193"/>
        <p:guide pos="1948"/>
        <p:guide pos="1585"/>
        <p:guide pos="156"/>
        <p:guide pos="7300"/>
        <p:guide pos="1403"/>
        <p:guide pos="4578"/>
        <p:guide pos="3836"/>
        <p:guide pos="6209"/>
        <p:guide pos="195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-3288" y="-120"/>
      </p:cViewPr>
      <p:guideLst>
        <p:guide orient="horz" pos="3987"/>
        <p:guide orient="horz" pos="336"/>
        <p:guide orient="horz" pos="2127"/>
        <p:guide orient="horz" pos="177"/>
        <p:guide orient="horz" pos="695"/>
        <p:guide orient="horz" pos="193"/>
        <p:guide pos="1948"/>
        <p:guide pos="1585"/>
        <p:guide pos="156"/>
        <p:guide pos="7300"/>
        <p:guide pos="1403"/>
        <p:guide pos="4578"/>
        <p:guide pos="3836"/>
        <p:guide pos="6209"/>
        <p:guide pos="1954"/>
      </p:guideLst>
    </p:cSldViewPr>
  </p:notesViewPr>
  <p:gridSpacing cx="73737788" cy="7373778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font" Target="fonts/font3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2.fntdata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5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72467-5127-4FEA-960D-C682861F1452}" type="datetimeFigureOut">
              <a:rPr lang="ko-KR" altLang="en-US" smtClean="0"/>
              <a:pPr/>
              <a:t>2019-04-11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B427C8-5F5B-4015-B39B-0702032E3D1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85800" y="4343400"/>
            <a:ext cx="5487035" cy="41154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2435" cy="45783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pPr marL="0" indent="0" algn="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685800" y="4343400"/>
            <a:ext cx="5487670" cy="411607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3884930" y="8685530"/>
            <a:ext cx="2973070" cy="458470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pPr marL="0" indent="0" algn="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21</a:t>
            </a:fld>
            <a:endParaRPr lang="en-US" altLang="ko-KR" sz="1200" b="0" strike="noStrike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mc:AlternateContent xmlns:mc="http://schemas.openxmlformats.org/markup-compatibility/2006">
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<p:transition spd="slow" p14:dur="0"/>
  </mc:Choice>
  <mc:Fallback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635" cy="34296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algn="just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rmAutofit/>
              </a:bodyPr>
              <a:lstStyle/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algn="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strike="noStrike" cap="none" dirty="0" smtClean="0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pPr marL="0" indent="0" algn="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t>17</a:t>
                </a:fld>
                <a:endParaRPr lang="en-US" altLang="ko-KR" sz="1200" b="0" strike="noStrike" cap="none" dirty="0" smtClean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Fallback>
</mc:AlternateContent>
</file>

<file path=ppt/notesSlides/notesSlide9.xml><?xml version="1.0" encoding="utf-8"?>
<mc:AlternateContent xmlns:mc="http://schemas.openxmlformats.org/markup-compatibility/2006">
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<p:transition spd="slow" p14:dur="0"/>
  </mc:Choice>
  <mc:Fallback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온라인 이미지 개체 틀 1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381000" y="685800"/>
                <a:ext cx="6096635" cy="34296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 algn="just" defTabSz="5080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3" name="텍스트 개체 틀 2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343400"/>
                <a:ext cx="5487035" cy="411543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rmAutofit/>
              </a:bodyPr>
              <a:lstStyle/>
              <a:p>
                <a:pPr marL="0" indent="0" algn="l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/>
              </a:p>
            </p:txBody>
          </p:sp>
          <p:sp>
            <p:nvSpPr>
              <p:cNvPr id="4" name="슬라이드 번호 개체 틀 3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783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algn="r" defTabSz="91440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fld id="{B9320F77-B9A0-41C5-862A-B4B631284C64}" type="slidenum">
                  <a:rPr lang="en-US" altLang="ko-KR" sz="1200" b="0" strike="noStrike" cap="none" dirty="0" smtClean="0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pPr marL="0" indent="0" algn="r" defTabSz="914400" fontAlgn="auto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t>18</a:t>
                </a:fld>
                <a:endParaRPr lang="en-US" altLang="ko-KR" sz="1200" b="0" strike="noStrike" cap="none" dirty="0" smtClean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Fallback>
</mc:AlternateConten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7A40D4D-0F55-4D40-9D66-74705A408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33F1EFE3-2AEF-4C6E-A622-629C5869F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05FFDB0-B220-486C-B3FC-F0824F60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9A5114B-68FF-4DA2-BACF-A55076E47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834A89C-C010-4A7F-BF56-389DAB1E0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63578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D73942D-F33F-4D4F-BDA9-46AE4BD1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A310D2D9-617E-43C6-B416-A3DBA194E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1656C14-3567-41E0-85A9-3F15D1361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3702C56-7579-4BAF-B98C-6C2398FF1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40175CB-A8AF-4710-854C-A430B3CDC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35088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38D115FE-D9D8-4341-B5CB-3031D8CEB2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A574CF1-C5DF-46FC-B068-94243B024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432D11E-1E2B-49D4-8E1D-0B6B0F11E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ABC1905-B6FB-4F18-BA81-B7239D15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2E6986D-3EB1-4C05-AE16-2054A4FA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13396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7A40D4D-0F55-4D40-9D66-74705A408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33F1EFE3-2AEF-4C6E-A622-629C5869F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05FFDB0-B220-486C-B3FC-F0824F60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9A5114B-68FF-4DA2-BACF-A55076E47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834A89C-C010-4A7F-BF56-389DAB1E0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3635787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5F3432C-ECE6-4689-8B63-704DB3529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A6D02D2-83C7-4840-84B1-2CB8C062A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D1B316B-6C4F-44B8-8616-2F75933B6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1F85602-A5F7-4095-97BD-7DF935757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79CFB9A-B7F9-4C52-9487-0F35E268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105071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83137DC-5E4F-419B-AA28-1F78FC832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E0A05BB-DB04-456F-8E9F-630EF6EA5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762C348-65FA-45B8-B779-7D446FE84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ACF3727-A27D-4C85-8E92-081B6C2D6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94EB33E-5EEF-4511-A396-4429E8C77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846087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A291C20-E77E-4FD1-94EC-1846983B0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45B2B8A-8C0E-446D-A30B-0C84EF2B49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A85A03B6-0AA5-4B2D-937F-C71AC7634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7F8B1328-74F0-4D33-AAFD-9A60B8890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EFC6A94-3B64-4EF3-BEFC-E63785EFD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D38E00CB-C78F-4770-9F04-1BF940102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952697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2F98316-FAA4-4218-95DD-DC802FABF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064FC9CE-8F5E-4720-9AC9-0970B1B31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31D755B0-9A0F-4BBE-B74B-C25CDABB3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7657A32E-71C2-4B5C-806B-CB227DBC2D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4D2A9866-B3D9-43A8-9683-EAE093F179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549A047E-B55D-4B6E-8D9B-5B202426C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0A6A692C-1257-488A-9CC5-D2A43511B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EE80C35F-5C5A-4C06-A434-389A4C4B1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754087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366739A-CC62-4258-A1FE-724CA94C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0249A521-36D5-4E84-982F-1E826947B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13D8CA72-BF31-4FDE-9BD3-9F8D944B7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DA47D939-8572-4449-9C2C-A286C5BF2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437193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8BD9EB41-57F3-4496-B4AE-5BB523EE5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C8DE98E9-B806-4404-A7F4-9F213BA85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9F7D98BE-06BA-4500-81D4-2E842C35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139331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63FD07A-C53F-4961-BE2C-324793BA9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86EE7654-56D0-4AEC-AEBA-D7FA4351B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6AD94CC3-C972-4E1A-8FCA-0FCAE22F55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547ADDF4-3732-47F7-B1D6-DBD37032E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61DAC669-5937-4378-BABB-C7585A8D2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91A31BDC-66B5-4FE5-986E-E2C7B9C04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19250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F3432C-ECE6-4689-8B63-704DB3529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A6D02D2-83C7-4840-84B1-2CB8C062A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D1B316B-6C4F-44B8-8616-2F75933B6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1F85602-A5F7-4095-97BD-7DF935757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79CFB9A-B7F9-4C52-9487-0F35E268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05071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B6BC17F-2736-411D-BB0B-372C0B68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DD339CEC-9126-491D-B47B-6A7E9D9537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F504CBCF-2048-432D-A9DC-FD88DBF8C2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EE8D8B3-F45F-410C-9EA1-9DBAAC886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15B65633-D21F-4734-9F96-50A74D242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15C9CDB-CAEF-4BEB-98F1-0AFB1CE43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108724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D73942D-F33F-4D4F-BDA9-46AE4BD1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A310D2D9-617E-43C6-B416-A3DBA194E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1656C14-3567-41E0-85A9-3F15D1361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53702C56-7579-4BAF-B98C-6C2398FF1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40175CB-A8AF-4710-854C-A430B3CDC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7350883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38D115FE-D9D8-4341-B5CB-3031D8CEB2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7A574CF1-C5DF-46FC-B068-94243B024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432D11E-1E2B-49D4-8E1D-0B6B0F11E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ABC1905-B6FB-4F18-BA81-B7239D15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2E6986D-3EB1-4C05-AE16-2054A4FA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133966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 smtClean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2019-04-11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2019-04-11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 smtClean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2019-04-11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2019-04-11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 smtClean="0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 smtClean="0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2019-04-11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2019-04-11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2019-04-11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83137DC-5E4F-419B-AA28-1F78FC832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E0A05BB-DB04-456F-8E9F-630EF6EA5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762C348-65FA-45B8-B779-7D446FE84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ACF3727-A27D-4C85-8E92-081B6C2D6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94EB33E-5EEF-4511-A396-4429E8C77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846087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 smtClean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 smtClean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 smtClean="0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2019-04-11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 smtClean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 smtClean="0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2019-04-11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2019-04-11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2019-04-11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 smtClean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2019-04-11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2019-04-11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 smtClean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2019-04-11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2019-04-11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 smtClean="0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 smtClean="0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2019-04-11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2019-04-11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A291C20-E77E-4FD1-94EC-1846983B0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45B2B8A-8C0E-446D-A30B-0C84EF2B49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A85A03B6-0AA5-4B2D-937F-C71AC7634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F8B1328-74F0-4D33-AAFD-9A60B8890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EFC6A94-3B64-4EF3-BEFC-E63785EFD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D38E00CB-C78F-4770-9F04-1BF940102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5269706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2019-04-11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 smtClean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 smtClean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 smtClean="0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2019-04-11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 smtClean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 smtClean="0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2019-04-11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2019-04-11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2019-04-11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 smtClean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2019-04-11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2019-04-11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strike="noStrike" cap="none" dirty="0" smtClean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2019-04-11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2019-04-11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 smtClean="0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 smtClean="0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내용 개체 틀 5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2019-04-11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2F98316-FAA4-4218-95DD-DC802FABF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64FC9CE-8F5E-4720-9AC9-0970B1B31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1D755B0-9A0F-4BBE-B74B-C25CDABB3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657A32E-71C2-4B5C-806B-CB227DBC2D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4D2A9866-B3D9-43A8-9683-EAE093F179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549A047E-B55D-4B6E-8D9B-5B202426C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0A6A692C-1257-488A-9CC5-D2A43511B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EE80C35F-5C5A-4C06-A434-389A4C4B1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7540871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2019-04-11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2019-04-11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 smtClean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b="0" strike="noStrike" cap="none" dirty="0" smtClean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 smtClean="0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2019-04-11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strike="noStrike" cap="none" dirty="0" smtClean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 smtClean="0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2019-04-11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2019-04-11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2019-04-11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366739A-CC62-4258-A1FE-724CA94C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0249A521-36D5-4E84-982F-1E826947B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13D8CA72-BF31-4FDE-9BD3-9F8D944B7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DA47D939-8572-4449-9C2C-A286C5BF2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43719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8BD9EB41-57F3-4496-B4AE-5BB523EE5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C8DE98E9-B806-4404-A7F4-9F213BA85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9F7D98BE-06BA-4500-81D4-2E842C35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13933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63FD07A-C53F-4961-BE2C-324793BA9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6EE7654-56D0-4AEC-AEBA-D7FA4351B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AD94CC3-C972-4E1A-8FCA-0FCAE22F55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47ADDF4-3732-47F7-B1D6-DBD37032E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1DAC669-5937-4378-BABB-C7585A8D2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1A31BDC-66B5-4FE5-986E-E2C7B9C04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19250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B6BC17F-2736-411D-BB0B-372C0B68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DD339CEC-9126-491D-B47B-6A7E9D9537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F504CBCF-2048-432D-A9DC-FD88DBF8C2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EE8D8B3-F45F-410C-9EA1-9DBAAC886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5B65633-D21F-4734-9F96-50A74D242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15C9CDB-CAEF-4BEB-98F1-0AFB1CE43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10872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10F2DC07-8ECD-4163-B5AA-4D15AF5DA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A3F9E9A-0CEC-4EDF-A7BE-C8030EB8F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1468A2A-1D92-4E17-B90F-1AACD39E74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9F9DD-FC19-4776-A0D4-92B93217E2E6}" type="datetimeFigureOut">
              <a:rPr lang="ko-KR" altLang="en-US" smtClean="0"/>
              <a:pPr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17F1AB6-DC52-4962-AB09-AFDC71E60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CFF0474-0B97-4F32-956B-DB848A7E5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70532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10F2DC07-8ECD-4163-B5AA-4D15AF5DA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A3F9E9A-0CEC-4EDF-A7BE-C8030EB8F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1468A2A-1D92-4E17-B90F-1AACD39E74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9F9DD-FC19-4776-A0D4-92B93217E2E6}" type="datetimeFigureOut">
              <a:rPr lang="ko-KR" altLang="en-US" smtClean="0"/>
              <a:pPr/>
              <a:t>2019-04-11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17F1AB6-DC52-4962-AB09-AFDC71E60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CFF0474-0B97-4F32-956B-DB848A7E5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270532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2019-04-11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</p:sldLayoutIdLst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2019-04-11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</p:sldLayoutIdLst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strike="noStrike" cap="none" dirty="0" smtClean="0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b="0" strike="noStrike" cap="none" dirty="0" smtClean="0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b="0" strike="noStrike" cap="none" dirty="0" smtClean="0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b="0" strike="noStrike" cap="none" dirty="0" smtClean="0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defTabSz="9144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2019-04-11</a:t>
            </a:fld>
            <a:endParaRPr lang="ko-KR" altLang="en-US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strike="noStrike" cap="none" dirty="0" smtClean="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pPr marL="0" indent="0" algn="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en-US" altLang="ko-KR" sz="1200" b="0" strike="noStrike" cap="none" dirty="0" smtClean="0">
              <a:solidFill>
                <a:schemeClr val="tx1">
                  <a:tint val="7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5" r:id="rId1"/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</p:sldLayoutIdLst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•"/>
        <a:defRPr lang="ko-KR" sz="2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gif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172.16.4.9/hitea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p14="http://schemas.microsoft.com/office/powerpoint/2010/main" xmlns:a16="http://schemas.microsoft.com/office/drawing/2014/main" xmlns="" id="{5DF58E75-7563-43DC-8D73-986977416070}"/>
              </a:ext>
            </a:extLst>
          </p:cNvPr>
          <p:cNvCxnSpPr>
            <a:cxnSpLocks/>
          </p:cNvCxnSpPr>
          <p:nvPr/>
        </p:nvCxnSpPr>
        <p:spPr>
          <a:xfrm>
            <a:off x="8434070" y="667385"/>
            <a:ext cx="0" cy="5579110"/>
          </a:xfrm>
          <a:prstGeom prst="line">
            <a:avLst/>
          </a:prstGeom>
          <a:ln w="22225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p14="http://schemas.microsoft.com/office/powerpoint/2010/main" xmlns:a16="http://schemas.microsoft.com/office/drawing/2014/main" xmlns="" id="{51037934-AC93-4FD4-8AE8-29B1B54D2C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p14="http://schemas.microsoft.com/office/powerpoint/2010/main" xmlns:a14="http://schemas.microsoft.com/office/drawing/2010/main" xmlns="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:p14="http://schemas.microsoft.com/office/powerpoint/2010/main" xmlns:a14="http://schemas.microsoft.com/office/drawing/2010/main" xmlns="" val="0"/>
              </a:ext>
            </a:extLst>
          </a:blip>
          <a:srcRect r="19075" b="3172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p14="http://schemas.microsoft.com/office/powerpoint/2010/main" xmlns:a16="http://schemas.microsoft.com/office/drawing/2014/main" xmlns="" id="{80B5E60A-5561-4E50-BEA6-99660775BA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p14="http://schemas.microsoft.com/office/powerpoint/2010/main" xmlns:a16="http://schemas.microsoft.com/office/drawing/2014/main" xmlns="" id="{BE65BDEA-DD28-4671-8BD9-C9756AE1130F}"/>
              </a:ext>
            </a:extLst>
          </p:cNvPr>
          <p:cNvSpPr txBox="1"/>
          <p:nvPr/>
        </p:nvSpPr>
        <p:spPr>
          <a:xfrm>
            <a:off x="5457190" y="981710"/>
            <a:ext cx="6139815" cy="253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5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모임을 위한</a:t>
            </a:r>
            <a:endParaRPr lang="en-US" altLang="ko-KR" sz="6500" dirty="0">
              <a:solidFill>
                <a:srgbClr val="F3B843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r"/>
            <a:r>
              <a:rPr lang="en-US" altLang="ko-KR" sz="94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Hi Tea</a:t>
            </a:r>
            <a:r>
              <a:rPr lang="ko-KR" altLang="en-US" sz="60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endParaRPr lang="en-US" altLang="ko-KR" sz="6000" dirty="0"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p14="http://schemas.microsoft.com/office/powerpoint/2010/main" xmlns:a16="http://schemas.microsoft.com/office/drawing/2014/main" xmlns="" id="{08D61D42-1AF0-43BB-AF5C-14DC462FB78E}"/>
              </a:ext>
            </a:extLst>
          </p:cNvPr>
          <p:cNvSpPr txBox="1"/>
          <p:nvPr/>
        </p:nvSpPr>
        <p:spPr>
          <a:xfrm>
            <a:off x="7460615" y="5545455"/>
            <a:ext cx="4124325" cy="515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by</a:t>
            </a:r>
            <a:r>
              <a:rPr lang="ko-KR" altLang="en-US" sz="25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JC</a:t>
            </a:r>
            <a:endParaRPr lang="ko-KR" altLang="en-US" sz="2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43592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xmlns:p14="http://schemas.microsoft.com/office/powerpoint/2010/main" id="{DDD633F2-BE3E-4127-AED5-A895DC82B0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 xmlns:p14="http://schemas.microsoft.com/office/powerpoint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xmlns:p14="http://schemas.microsoft.com/office/powerpoint/2010/main" val="0"/>
              </a:ext>
            </a:extLst>
          </a:blip>
          <a:srcRect r="19075" b="3172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xmlns:p14="http://schemas.microsoft.com/office/powerpoint/2010/main" id="{EFC4C065-B27E-47AA-8970-DB3B3AD6B1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xmlns:p14="http://schemas.microsoft.com/office/powerpoint/2010/main" id="{79D0BBF0-B475-4D58-945E-81C7DCAE0E2C}"/>
              </a:ext>
            </a:extLst>
          </p:cNvPr>
          <p:cNvSpPr txBox="1"/>
          <p:nvPr/>
        </p:nvSpPr>
        <p:spPr>
          <a:xfrm>
            <a:off x="5054600" y="2127885"/>
            <a:ext cx="2264410" cy="2092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0" dirty="0" smtClean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 algn="ctr"/>
            <a:r>
              <a:rPr lang="ko-KR" altLang="en-US" sz="40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ko-KR" altLang="en-US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13391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xmlns:p14="http://schemas.microsoft.com/office/powerpoint/2010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xmlns:p14="http://schemas.microsoft.com/office/powerpoint/2010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xmlns:p14="http://schemas.microsoft.com/office/powerpoint/2010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192020" cy="38011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strike="noStrike" cap="none" dirty="0" smtClean="0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3</a:t>
            </a:r>
            <a:endParaRPr lang="ko-KR" altLang="en-US" sz="40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b="0" strike="noStrike" cap="none" dirty="0" smtClean="0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구현</a:t>
            </a:r>
            <a:endParaRPr lang="ko-KR" altLang="en-US" sz="22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0" strike="noStrike" cap="none" dirty="0" smtClean="0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개발 기간		◀</a:t>
            </a:r>
            <a:endParaRPr lang="ko-KR" altLang="en-US" sz="15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0" strike="noStrike" cap="none" dirty="0" smtClean="0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환경</a:t>
            </a:r>
            <a:endParaRPr lang="ko-KR" altLang="en-US" sz="1500" b="0" strike="noStrike" cap="none" dirty="0" smtClean="0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b="0" strike="noStrike" cap="none" dirty="0" smtClean="0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0" strike="noStrike" cap="none" dirty="0" smtClean="0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구현</a:t>
            </a:r>
            <a:endParaRPr lang="ko-KR" altLang="en-US" sz="1500" b="0" strike="noStrike" cap="none" dirty="0" smtClean="0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168015" y="662305"/>
            <a:ext cx="8481695" cy="5325110"/>
            <a:chOff x="3168015" y="662305"/>
            <a:chExt cx="8481695" cy="532511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68015" y="662305"/>
              <a:ext cx="8481695" cy="3356610"/>
            </a:xfrm>
            <a:prstGeom prst="rect">
              <a:avLst/>
            </a:prstGeom>
            <a:noFill/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168015" y="4018915"/>
              <a:ext cx="8481695" cy="19685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/>
          </p:cNvSpPr>
          <p:nvPr/>
        </p:nvSpPr>
        <p:spPr>
          <a:xfrm>
            <a:off x="0" y="0"/>
            <a:ext cx="2520950" cy="6858635"/>
          </a:xfrm>
          <a:prstGeom prst="rect">
            <a:avLst/>
          </a:prstGeom>
          <a:solidFill>
            <a:schemeClr val="tx1">
              <a:lumMod val="85000"/>
              <a:lumOff val="15000"/>
              <a:alpha val="8988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xmlns:p14="http://schemas.microsoft.com/office/powerpoint/2010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xmlns:p14="http://schemas.microsoft.com/office/powerpoint/2010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232660" cy="38011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strike="noStrike" cap="none" dirty="0" smtClean="0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3</a:t>
            </a:r>
            <a:endParaRPr lang="ko-KR" altLang="en-US" sz="40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b="0" strike="noStrike" cap="none" dirty="0" smtClean="0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구현</a:t>
            </a:r>
            <a:endParaRPr lang="ko-KR" altLang="en-US" sz="22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0" strike="noStrike" cap="none" dirty="0" smtClean="0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기간</a:t>
            </a:r>
            <a:endParaRPr lang="ko-KR" altLang="en-US" sz="1500" b="0" strike="noStrike" cap="none" dirty="0" smtClean="0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0" strike="noStrike" cap="none" dirty="0" smtClean="0">
                <a:solidFill>
                  <a:schemeClr val="accent4"/>
                </a:solidFill>
                <a:latin typeface="a옛날사진관3" charset="0"/>
                <a:ea typeface="a옛날사진관3" charset="0"/>
              </a:rPr>
              <a:t>개발 환경		</a:t>
            </a:r>
            <a:r>
              <a:rPr lang="en-US" altLang="ko-KR" sz="1500" b="0" strike="noStrike" cap="none" dirty="0" smtClean="0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◀</a:t>
            </a:r>
            <a:endParaRPr lang="ko-KR" altLang="en-US" sz="1500" b="0" strike="noStrike" cap="none" dirty="0" smtClean="0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b="0" strike="noStrike" cap="none" dirty="0" smtClean="0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0" strike="noStrike" cap="none" dirty="0" smtClean="0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구현                            </a:t>
            </a:r>
            <a:endParaRPr lang="ko-KR" altLang="en-US" sz="15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3347233" y="667795"/>
          <a:ext cx="8128000" cy="5143592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8128000"/>
              </a:tblGrid>
              <a:tr h="7476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HTML5 CSS JavaScript j-Query Spring Framework </a:t>
                      </a:r>
                      <a:r>
                        <a:rPr lang="en-US" altLang="ko-KR" baseline="0" dirty="0" err="1" smtClean="0"/>
                        <a:t>Orade</a:t>
                      </a:r>
                      <a:r>
                        <a:rPr lang="en-US" altLang="ko-KR" baseline="0" dirty="0" smtClean="0"/>
                        <a:t> 11g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aseline="0" dirty="0" smtClean="0"/>
                        <a:t>Tomcat8.0 </a:t>
                      </a:r>
                      <a:r>
                        <a:rPr lang="en-US" altLang="ko-KR" dirty="0" err="1" smtClean="0"/>
                        <a:t>MongoDB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dirty="0" smtClean="0"/>
                        <a:t>Node.js</a:t>
                      </a:r>
                      <a:endParaRPr lang="ko-KR" altLang="en-US" dirty="0" smtClean="0"/>
                    </a:p>
                  </a:txBody>
                  <a:tcPr anchor="ctr"/>
                </a:tc>
              </a:tr>
              <a:tr h="428221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08395" y="3432810"/>
            <a:ext cx="1080770" cy="1080770"/>
          </a:xfrm>
          <a:prstGeom prst="rect">
            <a:avLst/>
          </a:prstGeom>
          <a:noFill/>
        </p:spPr>
      </p:pic>
      <p:pic>
        <p:nvPicPr>
          <p:cNvPr id="2051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48500" y="4523740"/>
            <a:ext cx="3976370" cy="1080770"/>
          </a:xfrm>
          <a:prstGeom prst="rect">
            <a:avLst/>
          </a:prstGeom>
          <a:noFill/>
        </p:spPr>
      </p:pic>
      <p:pic>
        <p:nvPicPr>
          <p:cNvPr id="2052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18840" y="3430905"/>
            <a:ext cx="1440815" cy="1440815"/>
          </a:xfrm>
          <a:prstGeom prst="rect">
            <a:avLst/>
          </a:prstGeom>
          <a:noFill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595360" y="1805305"/>
            <a:ext cx="2879725" cy="1440180"/>
          </a:xfrm>
          <a:prstGeom prst="rect">
            <a:avLst/>
          </a:prstGeom>
          <a:noFill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43655" y="1805305"/>
            <a:ext cx="786130" cy="1440180"/>
          </a:xfrm>
          <a:prstGeom prst="rect">
            <a:avLst/>
          </a:prstGeom>
          <a:noFill/>
        </p:spPr>
      </p:pic>
      <p:pic>
        <p:nvPicPr>
          <p:cNvPr id="2055" name="Picture 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33290" y="4069080"/>
            <a:ext cx="1440815" cy="1440815"/>
          </a:xfrm>
          <a:prstGeom prst="rect">
            <a:avLst/>
          </a:prstGeom>
          <a:noFill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20640" y="1805305"/>
            <a:ext cx="2894330" cy="1440180"/>
          </a:xfrm>
          <a:prstGeom prst="rect">
            <a:avLst/>
          </a:prstGeom>
          <a:noFill/>
        </p:spPr>
      </p:pic>
      <p:pic>
        <p:nvPicPr>
          <p:cNvPr id="2057" name="Picture 9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50785" y="3084195"/>
            <a:ext cx="3028950" cy="14408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xmlns:p14="http://schemas.microsoft.com/office/powerpoint/2010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xmlns:p14="http://schemas.microsoft.com/office/powerpoint/2010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1328420" cy="160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xmlns:p14="http://schemas.microsoft.com/office/powerpoint/2010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>
            <a:spLocks/>
          </p:cNvSpPr>
          <p:nvPr/>
        </p:nvSpPr>
        <p:spPr>
          <a:xfrm>
            <a:off x="2521585" y="2793365"/>
            <a:ext cx="9658985" cy="8305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b="0" strike="noStrike" cap="none" dirty="0" smtClean="0">
                <a:latin typeface="a옛날사진관3" charset="0"/>
                <a:ea typeface="a옛날사진관3" charset="0"/>
                <a:hlinkClick r:id="rId3"/>
              </a:rPr>
              <a:t>http://172.16.4.7/hitea/</a:t>
            </a:r>
            <a:endParaRPr lang="ko-KR" altLang="en-US" sz="4800" b="0" strike="noStrike" cap="none" dirty="0" smtClean="0">
              <a:latin typeface="a옛날사진관3" charset="0"/>
              <a:ea typeface="a옛날사진관3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그림 307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4258310" y="368300"/>
            <a:ext cx="6527165" cy="4687570"/>
          </a:xfrm>
          <a:prstGeom prst="rect">
            <a:avLst/>
          </a:prstGeom>
          <a:noFill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xmlns:p14="http://schemas.microsoft.com/office/powerpoint/2010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xmlns:p14="http://schemas.microsoft.com/office/powerpoint/2010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그림 307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4258310" y="360045"/>
            <a:ext cx="6527165" cy="4662170"/>
          </a:xfrm>
          <a:prstGeom prst="rect">
            <a:avLst/>
          </a:prstGeom>
          <a:noFill/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>
            <a:spLocks/>
          </p:cNvSpPr>
          <p:nvPr/>
        </p:nvSpPr>
        <p:spPr>
          <a:xfrm>
            <a:off x="4784090" y="5369560"/>
            <a:ext cx="5779770" cy="11995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a옛날사진관3" charset="0"/>
                <a:ea typeface="a옛날사진관3" charset="0"/>
              </a:rPr>
              <a:t>첫 화면</a:t>
            </a:r>
            <a:endParaRPr lang="ko-KR" altLang="en-US" sz="1800" b="0" strike="noStrike" cap="none" dirty="0" smtClean="0"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a옛날사진관3" charset="0"/>
              <a:ea typeface="a옛날사진관3" charset="0"/>
            </a:endParaRPr>
          </a:p>
          <a:p>
            <a:pPr marL="0" indent="2540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a옛날사진관3" charset="0"/>
                <a:ea typeface="a옛날사진관3" charset="0"/>
              </a:rPr>
              <a:t>로그인, 자동 로그인, 회원가입, 아이디 비밀번호 찾기</a:t>
            </a:r>
            <a:endParaRPr lang="ko-KR" altLang="en-US" sz="1800" b="0" strike="noStrike" cap="none" dirty="0" smtClean="0"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a옛날사진관3" charset="0"/>
              <a:ea typeface="a옛날사진관3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xmlns:p14="http://schemas.microsoft.com/office/powerpoint/2010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413000" cy="3804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기간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환경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     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xmlns:p14="http://schemas.microsoft.com/office/powerpoint/2010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xmlns:p14="http://schemas.microsoft.com/office/powerpoint/2010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>
            <a:spLocks/>
          </p:cNvSpPr>
          <p:nvPr/>
        </p:nvSpPr>
        <p:spPr>
          <a:xfrm>
            <a:off x="3206750" y="4542155"/>
            <a:ext cx="3516630" cy="17532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a옛날사진관3" charset="0"/>
                <a:ea typeface="a옛날사진관3" charset="0"/>
              </a:rPr>
              <a:t>회원가입 4단계</a:t>
            </a:r>
            <a:endParaRPr lang="ko-KR" altLang="en-US" sz="1800" b="0" strike="noStrike" cap="none" dirty="0" smtClean="0"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a옛날사진관3" charset="0"/>
                <a:ea typeface="a옛날사진관3" charset="0"/>
              </a:rPr>
              <a:t> 1단계) 가입 약관 동의</a:t>
            </a:r>
            <a:endParaRPr lang="ko-KR" altLang="en-US" sz="1800" b="0" strike="noStrike" cap="none" dirty="0" smtClean="0"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a옛날사진관3" charset="0"/>
                <a:ea typeface="a옛날사진관3" charset="0"/>
              </a:rPr>
              <a:t> 2단계) 필수 정보 입력</a:t>
            </a:r>
            <a:endParaRPr lang="ko-KR" altLang="en-US" sz="1800" b="0" strike="noStrike" cap="none" dirty="0" smtClean="0"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a옛날사진관3" charset="0"/>
                <a:ea typeface="a옛날사진관3" charset="0"/>
              </a:rPr>
              <a:t> 3단계) 개인 정보 입력 </a:t>
            </a:r>
            <a:endParaRPr lang="ko-KR" altLang="en-US" sz="1800" b="0" strike="noStrike" cap="none" dirty="0" smtClean="0">
              <a:latin typeface="a옛날사진관3" charset="0"/>
              <a:ea typeface="a옛날사진관3" charset="0"/>
            </a:endParaRPr>
          </a:p>
          <a:p>
            <a:pPr marL="508000" indent="2540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a옛날사진관3" charset="0"/>
                <a:ea typeface="a옛날사진관3" charset="0"/>
              </a:rPr>
              <a:t>이전 보기 가능 함</a:t>
            </a:r>
            <a:endParaRPr lang="ko-KR" altLang="en-US" sz="1800" b="0" strike="noStrike" cap="none" dirty="0" smtClean="0"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a옛날사진관3" charset="0"/>
                <a:ea typeface="a옛날사진관3" charset="0"/>
              </a:rPr>
              <a:t> 4단계) 가입 완료</a:t>
            </a:r>
            <a:endParaRPr lang="ko-KR" altLang="en-US" sz="1800" b="0" strike="noStrike" cap="none" dirty="0" smtClean="0">
              <a:latin typeface="a옛날사진관3" charset="0"/>
              <a:ea typeface="a옛날사진관3" charset="0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7746365" y="1605280"/>
            <a:ext cx="4086225" cy="92392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a옛날사진관3" charset="0"/>
                <a:ea typeface="a옛날사진관3" charset="0"/>
              </a:rPr>
              <a:t>아이디 비밀번호 찾기</a:t>
            </a:r>
            <a:endParaRPr lang="ko-KR" altLang="en-US" sz="1800" b="0" strike="noStrike" cap="none" dirty="0" smtClean="0"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a옛날사진관3" charset="0"/>
                <a:ea typeface="a옛날사진관3" charset="0"/>
              </a:rPr>
              <a:t> ※ 비밀번호찾기 할때 가입 했던 메일로</a:t>
            </a:r>
            <a:endParaRPr lang="ko-KR" altLang="en-US" sz="1800" b="0" strike="noStrike" cap="none" dirty="0" smtClean="0"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a옛날사진관3" charset="0"/>
                <a:ea typeface="a옛날사진관3" charset="0"/>
              </a:rPr>
              <a:t>     임시 비밀 번호를 발급 받을 수 있다.</a:t>
            </a:r>
            <a:endParaRPr lang="ko-KR" altLang="en-US" sz="1800" b="0" strike="noStrike" cap="none" dirty="0" smtClean="0">
              <a:latin typeface="a옛날사진관3" charset="0"/>
              <a:ea typeface="a옛날사진관3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xmlns:p14="http://schemas.microsoft.com/office/powerpoint/2010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413000" cy="3804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기간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환경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     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1028" name="그림 102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2626995" y="69850"/>
            <a:ext cx="4680585" cy="3926840"/>
          </a:xfrm>
          <a:prstGeom prst="rect">
            <a:avLst/>
          </a:prstGeom>
          <a:noFill/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0" name="그림 102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7423150" y="2710180"/>
            <a:ext cx="4680585" cy="3960495"/>
          </a:xfrm>
          <a:prstGeom prst="rect">
            <a:avLst/>
          </a:prstGeom>
          <a:noFill/>
          <a:ln w="0">
            <a:noFill/>
            <a:prstDash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xmlns:p14="http://schemas.microsoft.com/office/powerpoint/2010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xmlns:p14="http://schemas.microsoft.com/office/powerpoint/2010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>
            <a:spLocks/>
          </p:cNvSpPr>
          <p:nvPr/>
        </p:nvSpPr>
        <p:spPr>
          <a:xfrm>
            <a:off x="7657465" y="659765"/>
            <a:ext cx="4253230" cy="17532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a옛날사진관3" charset="0"/>
                <a:ea typeface="a옛날사진관3" charset="0"/>
              </a:rPr>
              <a:t>내 페이지</a:t>
            </a:r>
            <a:endParaRPr lang="ko-KR" altLang="en-US" sz="1800" b="0" strike="noStrike" cap="none" dirty="0" smtClean="0">
              <a:latin typeface="a옛날사진관3" charset="0"/>
              <a:ea typeface="a옛날사진관3" charset="0"/>
            </a:endParaRPr>
          </a:p>
          <a:p>
            <a:pPr marL="0" indent="2540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a옛날사진관3" charset="0"/>
                <a:ea typeface="a옛날사진관3" charset="0"/>
              </a:rPr>
              <a:t>게시글, 내가 가입한 모임, </a:t>
            </a:r>
            <a:endParaRPr lang="ko-KR" altLang="en-US" sz="1800" b="0" strike="noStrike" cap="none" dirty="0" smtClean="0"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a옛날사진관3" charset="0"/>
                <a:ea typeface="a옛날사진관3" charset="0"/>
              </a:rPr>
              <a:t>   내가 만든 모임, 내가 누른 좋아요 </a:t>
            </a:r>
            <a:endParaRPr lang="ko-KR" altLang="en-US" sz="1800" b="0" strike="noStrike" cap="none" dirty="0" smtClean="0"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a옛날사진관3" charset="0"/>
                <a:ea typeface="a옛날사진관3" charset="0"/>
              </a:rPr>
              <a:t>   게시글, 팔로우, 팔로잉을 보고</a:t>
            </a:r>
            <a:endParaRPr lang="ko-KR" altLang="en-US" sz="1800" b="0" strike="noStrike" cap="none" dirty="0" smtClean="0"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a옛날사진관3" charset="0"/>
                <a:ea typeface="a옛날사진관3" charset="0"/>
              </a:rPr>
              <a:t>   내 정보를 수정하고 탈퇴할 수 있다.</a:t>
            </a:r>
            <a:endParaRPr lang="ko-KR" altLang="en-US" sz="1800" b="0" strike="noStrike" cap="none" dirty="0" smtClean="0"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1" name="직사각형 10"/>
          <p:cNvSpPr>
            <a:spLocks/>
          </p:cNvSpPr>
          <p:nvPr/>
        </p:nvSpPr>
        <p:spPr>
          <a:xfrm>
            <a:off x="2766060" y="4641850"/>
            <a:ext cx="4445000" cy="175323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a옛날사진관3" charset="0"/>
                <a:ea typeface="a옛날사진관3" charset="0"/>
              </a:rPr>
              <a:t>다른 사람이 보는 내 페이지</a:t>
            </a:r>
            <a:endParaRPr lang="ko-KR" altLang="en-US" sz="1800" b="0" strike="noStrike" cap="none" dirty="0" smtClean="0">
              <a:latin typeface="a옛날사진관3" charset="0"/>
              <a:ea typeface="a옛날사진관3" charset="0"/>
            </a:endParaRPr>
          </a:p>
          <a:p>
            <a:pPr marL="0" indent="2540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a옛날사진관3" charset="0"/>
                <a:ea typeface="a옛날사진관3" charset="0"/>
              </a:rPr>
              <a:t>qwe와 팔로우를 할 수 있으며, </a:t>
            </a:r>
            <a:endParaRPr lang="ko-KR" altLang="en-US" sz="1800" b="0" strike="noStrike" cap="none" dirty="0" smtClean="0">
              <a:latin typeface="a옛날사진관3" charset="0"/>
              <a:ea typeface="a옛날사진관3" charset="0"/>
            </a:endParaRPr>
          </a:p>
          <a:p>
            <a:pPr marL="0" indent="2540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a옛날사진관3" charset="0"/>
                <a:ea typeface="a옛날사진관3" charset="0"/>
              </a:rPr>
              <a:t>qew이에 팔로우, 팔로잉, 게시글 </a:t>
            </a:r>
            <a:endParaRPr lang="ko-KR" altLang="en-US" sz="1800" b="0" strike="noStrike" cap="none" dirty="0" smtClean="0">
              <a:latin typeface="a옛날사진관3" charset="0"/>
              <a:ea typeface="a옛날사진관3" charset="0"/>
            </a:endParaRPr>
          </a:p>
          <a:p>
            <a:pPr marL="0" indent="2540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a옛날사진관3" charset="0"/>
                <a:ea typeface="a옛날사진관3" charset="0"/>
              </a:rPr>
              <a:t>등을 볼 수 있다.  </a:t>
            </a:r>
            <a:endParaRPr lang="ko-KR" altLang="en-US" sz="1800" b="0" strike="noStrike" cap="none" dirty="0" smtClean="0">
              <a:latin typeface="a옛날사진관3" charset="0"/>
              <a:ea typeface="a옛날사진관3" charset="0"/>
            </a:endParaRPr>
          </a:p>
          <a:p>
            <a:pPr marL="0" indent="2540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a옛날사진관3" charset="0"/>
                <a:ea typeface="a옛날사진관3" charset="0"/>
              </a:rPr>
              <a:t>또, qwe이와 팔로우를 하면 </a:t>
            </a:r>
            <a:endParaRPr lang="ko-KR" altLang="en-US" sz="1800" b="0" strike="noStrike" cap="none" dirty="0" smtClean="0">
              <a:latin typeface="a옛날사진관3" charset="0"/>
              <a:ea typeface="a옛날사진관3" charset="0"/>
            </a:endParaRPr>
          </a:p>
          <a:p>
            <a:pPr marL="0" indent="25400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a옛날사진관3" charset="0"/>
                <a:ea typeface="a옛날사진관3" charset="0"/>
              </a:rPr>
              <a:t>메시지를 주고 받을 수 있다.</a:t>
            </a:r>
            <a:endParaRPr lang="ko-KR" altLang="en-US" sz="1800" b="0" strike="noStrike" cap="none" dirty="0" smtClean="0">
              <a:latin typeface="a옛날사진관3" charset="0"/>
              <a:ea typeface="a옛날사진관3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xmlns:p14="http://schemas.microsoft.com/office/powerpoint/2010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413000" cy="3804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기간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환경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     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2052" name="그림 205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7388860" y="2653030"/>
            <a:ext cx="4756785" cy="3940175"/>
          </a:xfrm>
          <a:prstGeom prst="rect">
            <a:avLst/>
          </a:prstGeom>
          <a:noFill/>
        </p:spPr>
      </p:pic>
      <p:pic>
        <p:nvPicPr>
          <p:cNvPr id="2053" name="그림 205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2649855" y="163195"/>
            <a:ext cx="4706620" cy="39293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3783330" y="979805"/>
            <a:ext cx="6966585" cy="4452620"/>
            <a:chOff x="3783330" y="979805"/>
            <a:chExt cx="6966585" cy="445262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:p14="http://schemas.microsoft.com/office/powerpoint/2010/main" xmlns="" val="0"/>
                </a:ext>
              </a:extLst>
            </a:blip>
            <a:srcRect/>
            <a:stretch>
              <a:fillRect/>
            </a:stretch>
          </p:blipFill>
          <p:spPr>
            <a:xfrm>
              <a:off x="3783330" y="979805"/>
              <a:ext cx="6966585" cy="4452620"/>
            </a:xfrm>
            <a:prstGeom prst="rect">
              <a:avLst/>
            </a:prstGeom>
            <a:noFill/>
          </p:spPr>
        </p:pic>
        <p:pic>
          <p:nvPicPr>
            <p:cNvPr id="14338" name="그림 1433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:p14="http://schemas.microsoft.com/office/powerpoint/2010/main" xmlns="" val="0"/>
                </a:ext>
              </a:extLst>
            </a:blip>
            <a:srcRect/>
            <a:stretch>
              <a:fillRect/>
            </a:stretch>
          </p:blipFill>
          <p:spPr>
            <a:xfrm>
              <a:off x="8877300" y="1482725"/>
              <a:ext cx="1732280" cy="3470910"/>
            </a:xfrm>
            <a:prstGeom prst="rect">
              <a:avLst/>
            </a:prstGeom>
            <a:noFill/>
          </p:spPr>
        </p:pic>
      </p:grpSp>
      <p:sp>
        <p:nvSpPr>
          <p:cNvPr id="5" name="도형 4"/>
          <p:cNvSpPr>
            <a:spLocks/>
          </p:cNvSpPr>
          <p:nvPr/>
        </p:nvSpPr>
        <p:spPr>
          <a:xfrm>
            <a:off x="0" y="0"/>
            <a:ext cx="2520950" cy="6858635"/>
          </a:xfrm>
          <a:prstGeom prst="rect">
            <a:avLst/>
          </a:prstGeom>
          <a:solidFill>
            <a:schemeClr val="tx1">
              <a:lumMod val="85000"/>
              <a:lumOff val="15000"/>
              <a:alpha val="8988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>
            <a:off x="3114040" y="307975"/>
            <a:ext cx="7080250" cy="5543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latin typeface="a옛날사진관3" charset="0"/>
                <a:ea typeface="a옛날사진관3" charset="0"/>
              </a:rPr>
              <a:t>게시글 올리는 화면</a:t>
            </a:r>
            <a:endParaRPr lang="ko-KR" altLang="en-US" sz="2000" b="0" strike="noStrike" cap="none" dirty="0" smtClean="0">
              <a:latin typeface="a옛날사진관3" charset="0"/>
              <a:ea typeface="a옛날사진관3" charset="0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>
            <a:off x="4927600" y="5486400"/>
            <a:ext cx="4034155" cy="120078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게시글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-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 글 올리기, 해시태그 걸기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-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 다중 파일 업로드 &amp; Drag and Drop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-"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 파일 미리 보기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16" name="도형 15"/>
          <p:cNvCxnSpPr/>
          <p:nvPr/>
        </p:nvCxnSpPr>
        <p:spPr>
          <a:xfrm>
            <a:off x="263525" y="1452880"/>
            <a:ext cx="1980565" cy="635"/>
          </a:xfrm>
          <a:prstGeom prst="line">
            <a:avLst/>
          </a:prstGeom>
          <a:ln w="22225" cap="flat" cmpd="sng">
            <a:solidFill>
              <a:srgbClr val="F9AF0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39" name="TextBox 14338"/>
          <p:cNvSpPr txBox="1">
            <a:spLocks/>
          </p:cNvSpPr>
          <p:nvPr/>
        </p:nvSpPr>
        <p:spPr>
          <a:xfrm>
            <a:off x="165735" y="161290"/>
            <a:ext cx="2413000" cy="380492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strike="noStrike" cap="none" dirty="0" smtClean="0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3</a:t>
            </a:r>
            <a:endParaRPr lang="ko-KR" altLang="en-US" sz="40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b="0" strike="noStrike" cap="none" dirty="0" smtClean="0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구현</a:t>
            </a:r>
            <a:endParaRPr lang="ko-KR" altLang="en-US" sz="22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0" strike="noStrike" cap="none" dirty="0" smtClean="0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기간</a:t>
            </a:r>
            <a:endParaRPr lang="ko-KR" altLang="en-US" sz="1500" b="0" strike="noStrike" cap="none" dirty="0" smtClean="0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0" strike="noStrike" cap="none" dirty="0" smtClean="0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환경</a:t>
            </a:r>
            <a:endParaRPr lang="ko-KR" altLang="en-US" sz="1500" b="0" strike="noStrike" cap="none" dirty="0" smtClean="0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b="0" strike="noStrike" cap="none" dirty="0" smtClean="0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0" strike="noStrike" cap="none" dirty="0" smtClean="0">
                <a:solidFill>
                  <a:schemeClr val="accent4"/>
                </a:solidFill>
                <a:latin typeface="a옛날사진관3" charset="0"/>
                <a:ea typeface="a옛날사진관3" charset="0"/>
              </a:rPr>
              <a:t>구현</a:t>
            </a:r>
            <a:r>
              <a:rPr lang="en-US" altLang="ko-KR" sz="1500" b="0" strike="noStrike" cap="none" dirty="0" smtClean="0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                            </a:t>
            </a:r>
            <a:r>
              <a:rPr lang="en-US" altLang="ko-KR" sz="1500" b="0" strike="noStrike" cap="none" dirty="0" smtClean="0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◀</a:t>
            </a:r>
            <a:endParaRPr lang="ko-KR" altLang="en-US" sz="15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도형 4"/>
          <p:cNvSpPr>
            <a:spLocks/>
          </p:cNvSpPr>
          <p:nvPr/>
        </p:nvSpPr>
        <p:spPr>
          <a:xfrm>
            <a:off x="0" y="0"/>
            <a:ext cx="2520950" cy="6858635"/>
          </a:xfrm>
          <a:prstGeom prst="rect">
            <a:avLst/>
          </a:prstGeom>
          <a:solidFill>
            <a:schemeClr val="tx1">
              <a:lumMod val="85000"/>
              <a:lumOff val="15000"/>
              <a:alpha val="8988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>
            <a:off x="3114040" y="307975"/>
            <a:ext cx="7080250" cy="48260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dirty="0" smtClean="0">
                <a:latin typeface="a옛날사진관3" charset="0"/>
                <a:ea typeface="a옛날사진관3" charset="0"/>
              </a:rPr>
              <a:t>게시글 보이는 화면</a:t>
            </a:r>
            <a:endParaRPr lang="ko-KR" altLang="en-US" sz="2000" b="0" strike="noStrike" cap="none" dirty="0" smtClean="0">
              <a:latin typeface="a옛날사진관3" charset="0"/>
              <a:ea typeface="a옛날사진관3" charset="0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783330" y="979170"/>
            <a:ext cx="6961505" cy="4453890"/>
            <a:chOff x="3783330" y="979170"/>
            <a:chExt cx="6961505" cy="445389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:p14="http://schemas.microsoft.com/office/powerpoint/2010/main" xmlns="" val="0"/>
                </a:ext>
              </a:extLst>
            </a:blip>
            <a:srcRect/>
            <a:stretch>
              <a:fillRect/>
            </a:stretch>
          </p:blipFill>
          <p:spPr>
            <a:xfrm>
              <a:off x="3783330" y="979170"/>
              <a:ext cx="6961505" cy="4453890"/>
            </a:xfrm>
            <a:prstGeom prst="rect">
              <a:avLst/>
            </a:prstGeom>
            <a:noFill/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:p14="http://schemas.microsoft.com/office/powerpoint/2010/main" xmlns="" val="0"/>
                </a:ext>
              </a:extLst>
            </a:blip>
            <a:srcRect/>
            <a:stretch>
              <a:fillRect/>
            </a:stretch>
          </p:blipFill>
          <p:spPr>
            <a:xfrm>
              <a:off x="8877300" y="1444625"/>
              <a:ext cx="1757680" cy="3521710"/>
            </a:xfrm>
            <a:prstGeom prst="rect">
              <a:avLst/>
            </a:prstGeom>
            <a:noFill/>
          </p:spPr>
        </p:pic>
      </p:grpSp>
      <p:sp>
        <p:nvSpPr>
          <p:cNvPr id="9" name="텍스트 상자 8"/>
          <p:cNvSpPr txBox="1">
            <a:spLocks/>
          </p:cNvSpPr>
          <p:nvPr/>
        </p:nvSpPr>
        <p:spPr>
          <a:xfrm>
            <a:off x="4928235" y="5486400"/>
            <a:ext cx="4318635" cy="92392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좋아요 및 신고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게시글 삭제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맑은 고딕" charset="0"/>
                <a:ea typeface="맑은 고딕" charset="0"/>
              </a:rPr>
              <a:t>댓글쓰기 및 삭제</a:t>
            </a: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17" name="도형 16"/>
          <p:cNvCxnSpPr/>
          <p:nvPr/>
        </p:nvCxnSpPr>
        <p:spPr>
          <a:xfrm>
            <a:off x="263525" y="1452880"/>
            <a:ext cx="1980565" cy="635"/>
          </a:xfrm>
          <a:prstGeom prst="line">
            <a:avLst/>
          </a:prstGeom>
          <a:ln w="22225" cap="flat" cmpd="sng">
            <a:solidFill>
              <a:srgbClr val="F9AF0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>
            <a:spLocks/>
          </p:cNvSpPr>
          <p:nvPr/>
        </p:nvSpPr>
        <p:spPr>
          <a:xfrm>
            <a:off x="165735" y="161290"/>
            <a:ext cx="2413000" cy="380492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strike="noStrike" cap="none" dirty="0" smtClean="0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3</a:t>
            </a:r>
            <a:endParaRPr lang="ko-KR" altLang="en-US" sz="40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b="0" strike="noStrike" cap="none" dirty="0" smtClean="0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구현</a:t>
            </a:r>
            <a:endParaRPr lang="ko-KR" altLang="en-US" sz="22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0" strike="noStrike" cap="none" dirty="0" smtClean="0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기간</a:t>
            </a:r>
            <a:endParaRPr lang="ko-KR" altLang="en-US" sz="1500" b="0" strike="noStrike" cap="none" dirty="0" smtClean="0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0" strike="noStrike" cap="none" dirty="0" smtClean="0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환경</a:t>
            </a:r>
            <a:endParaRPr lang="ko-KR" altLang="en-US" sz="1500" b="0" strike="noStrike" cap="none" dirty="0" smtClean="0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b="0" strike="noStrike" cap="none" dirty="0" smtClean="0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0" strike="noStrike" cap="none" dirty="0" smtClean="0">
                <a:solidFill>
                  <a:schemeClr val="accent4"/>
                </a:solidFill>
                <a:latin typeface="a옛날사진관3" charset="0"/>
                <a:ea typeface="a옛날사진관3" charset="0"/>
              </a:rPr>
              <a:t>구현</a:t>
            </a:r>
            <a:r>
              <a:rPr lang="en-US" altLang="ko-KR" sz="1500" b="0" strike="noStrike" cap="none" dirty="0" smtClean="0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                            </a:t>
            </a:r>
            <a:r>
              <a:rPr lang="en-US" altLang="ko-KR" sz="1500" b="0" strike="noStrike" cap="none" dirty="0" smtClean="0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◀</a:t>
            </a:r>
            <a:endParaRPr lang="ko-KR" altLang="en-US" sz="15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xmlns:p14="http://schemas.microsoft.com/office/powerpoint/2010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xmlns:p14="http://schemas.microsoft.com/office/powerpoint/2010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58615" y="5270500"/>
            <a:ext cx="409194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사람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모임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해시태그를 조회 할 수 있다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.</a:t>
            </a:r>
          </a:p>
        </p:txBody>
      </p:sp>
      <p:pic>
        <p:nvPicPr>
          <p:cNvPr id="6148" name="그림 614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3896995" y="246380"/>
            <a:ext cx="6955155" cy="4355465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xmlns:p14="http://schemas.microsoft.com/office/powerpoint/2010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413000" cy="3804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기간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환경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     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/>
          </p:cNvSpPr>
          <p:nvPr/>
        </p:nvSpPr>
        <p:spPr>
          <a:xfrm>
            <a:off x="0" y="0"/>
            <a:ext cx="12193270" cy="6859270"/>
          </a:xfrm>
          <a:prstGeom prst="rect">
            <a:avLst/>
          </a:prstGeom>
          <a:solidFill>
            <a:srgbClr val="F9AF0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0800000"/>
              </a:gradFill>
              <a:latin typeface="a옛날사진관3" charset="0"/>
              <a:ea typeface="a옛날사진관3" charset="0"/>
            </a:endParaRPr>
          </a:p>
        </p:txBody>
      </p:sp>
      <p:sp>
        <p:nvSpPr>
          <p:cNvPr id="29" name="모서리가 둥근 직사각형 28"/>
          <p:cNvSpPr>
            <a:spLocks/>
          </p:cNvSpPr>
          <p:nvPr/>
        </p:nvSpPr>
        <p:spPr>
          <a:xfrm>
            <a:off x="9946005" y="198120"/>
            <a:ext cx="1925320" cy="849630"/>
          </a:xfrm>
          <a:prstGeom prst="roundRect">
            <a:avLst/>
          </a:prstGeom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b="1" strike="noStrike" cap="none" dirty="0" smtClean="0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4000">
                      <a:srgbClr val="E76914">
                        <a:alpha val="70000"/>
                      </a:srgb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옛날사진관3" charset="0"/>
                <a:ea typeface="a옛날사진관3" charset="0"/>
              </a:rPr>
              <a:t>목차</a:t>
            </a:r>
            <a:endParaRPr lang="ko-KR" altLang="en-US" sz="5000" b="1" strike="noStrike" cap="none" dirty="0" smtClean="0"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54000">
                    <a:srgbClr val="E76914">
                      <a:alpha val="70000"/>
                    </a:srgb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a옛날사진관3" charset="0"/>
              <a:ea typeface="a옛날사진관3" charset="0"/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497205" y="615950"/>
            <a:ext cx="9324975" cy="1831340"/>
            <a:chOff x="497205" y="615950"/>
            <a:chExt cx="9324975" cy="1831340"/>
          </a:xfrm>
        </p:grpSpPr>
        <p:sp>
          <p:nvSpPr>
            <p:cNvPr id="8" name="TextBox 7"/>
            <p:cNvSpPr txBox="1">
              <a:spLocks/>
            </p:cNvSpPr>
            <p:nvPr/>
          </p:nvSpPr>
          <p:spPr>
            <a:xfrm>
              <a:off x="497205" y="970280"/>
              <a:ext cx="1697355" cy="14770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9000" b="0" strike="noStrike" cap="none" dirty="0" smtClean="0">
                  <a:solidFill>
                    <a:schemeClr val="bg1"/>
                  </a:solidFill>
                  <a:latin typeface="a옛날사진관3" charset="0"/>
                  <a:ea typeface="a옛날사진관3" charset="0"/>
                </a:rPr>
                <a:t>1</a:t>
              </a:r>
              <a:endParaRPr lang="ko-KR" altLang="en-US" sz="9000" b="0" strike="noStrike" cap="none" dirty="0" smtClean="0">
                <a:solidFill>
                  <a:schemeClr val="bg1"/>
                </a:solidFill>
                <a:latin typeface="a옛날사진관3" charset="0"/>
                <a:ea typeface="a옛날사진관3" charset="0"/>
              </a:endParaRPr>
            </a:p>
          </p:txBody>
        </p:sp>
        <p:grpSp>
          <p:nvGrpSpPr>
            <p:cNvPr id="47" name="그룹 46"/>
            <p:cNvGrpSpPr/>
            <p:nvPr/>
          </p:nvGrpSpPr>
          <p:grpSpPr>
            <a:xfrm>
              <a:off x="1757680" y="615950"/>
              <a:ext cx="8064500" cy="1828800"/>
              <a:chOff x="1757680" y="615950"/>
              <a:chExt cx="8064500" cy="1828800"/>
            </a:xfrm>
          </p:grpSpPr>
          <p:grpSp>
            <p:nvGrpSpPr>
              <p:cNvPr id="46" name="그룹 45"/>
              <p:cNvGrpSpPr/>
              <p:nvPr/>
            </p:nvGrpSpPr>
            <p:grpSpPr>
              <a:xfrm>
                <a:off x="2261870" y="1362710"/>
                <a:ext cx="7560310" cy="1082040"/>
                <a:chOff x="2261870" y="1362710"/>
                <a:chExt cx="7560310" cy="1082040"/>
              </a:xfrm>
            </p:grpSpPr>
            <p:sp>
              <p:nvSpPr>
                <p:cNvPr id="3" name="TextBox 2"/>
                <p:cNvSpPr txBox="1">
                  <a:spLocks/>
                </p:cNvSpPr>
                <p:nvPr/>
              </p:nvSpPr>
              <p:spPr>
                <a:xfrm>
                  <a:off x="3693160" y="1466215"/>
                  <a:ext cx="1658620" cy="868680"/>
                </a:xfrm>
                <a:prstGeom prst="rect">
                  <a:avLst/>
                </a:prstGeom>
                <a:noFill/>
              </p:spPr>
              <p:txBody>
                <a:bodyPr vert="horz" wrap="none" lIns="91440" tIns="45720" rIns="91440" bIns="45720" numCol="1" anchor="t">
                  <a:spAutoFit/>
                </a:bodyPr>
                <a:lstStyle/>
                <a:p>
                  <a:pPr marL="0" indent="0" algn="l" defTabSz="914400" eaLnBrk="0" fontAlgn="auto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2600" b="0" strike="noStrike" cap="none" dirty="0" smtClean="0">
                      <a:latin typeface="a옛날사진관3" charset="0"/>
                      <a:ea typeface="a옛날사진관3" charset="0"/>
                    </a:rPr>
                    <a:t>팀 소개</a:t>
                  </a:r>
                  <a:endParaRPr lang="ko-KR" altLang="en-US" sz="2600" b="0" strike="noStrike" cap="none" dirty="0" smtClean="0">
                    <a:latin typeface="a옛날사진관3" charset="0"/>
                    <a:ea typeface="a옛날사진관3" charset="0"/>
                  </a:endParaRPr>
                </a:p>
                <a:p>
                  <a:pPr marL="0" indent="0" algn="l" defTabSz="914400" eaLnBrk="0" fontAlgn="auto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600" b="0" strike="noStrike" cap="none" dirty="0" smtClean="0">
                      <a:latin typeface="a옛날사진관3" charset="0"/>
                      <a:ea typeface="a옛날사진관3" charset="0"/>
                    </a:rPr>
                    <a:t>  팀 이름 및 구성</a:t>
                  </a:r>
                  <a:endParaRPr lang="ko-KR" altLang="en-US" sz="1600" b="0" strike="noStrike" cap="none" dirty="0" smtClean="0">
                    <a:latin typeface="a옛날사진관3" charset="0"/>
                    <a:ea typeface="a옛날사진관3" charset="0"/>
                  </a:endParaRPr>
                </a:p>
              </p:txBody>
            </p:sp>
            <p:pic>
              <p:nvPicPr>
                <p:cNvPr id="9" name="그림 8"/>
                <p:cNvPicPr>
                  <a:picLocks noChangeAspect="1"/>
                </p:cNvPicPr>
                <p:nvPr/>
              </p:nvPicPr>
              <p:blipFill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xmlns:p14="http://schemas.microsoft.com/office/powerpoint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6097270" y="1363980"/>
                  <a:ext cx="1227455" cy="108077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xmlns:p14="http://schemas.microsoft.com/office/powerpoint/2010/main" xmlns="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2261870" y="1362710"/>
                  <a:ext cx="1168400" cy="1008380"/>
                </a:xfrm>
                <a:prstGeom prst="rect">
                  <a:avLst/>
                </a:prstGeom>
                <a:noFill/>
              </p:spPr>
            </p:pic>
            <p:sp>
              <p:nvSpPr>
                <p:cNvPr id="12" name="TextBox 11"/>
                <p:cNvSpPr txBox="1">
                  <a:spLocks/>
                </p:cNvSpPr>
                <p:nvPr/>
              </p:nvSpPr>
              <p:spPr>
                <a:xfrm>
                  <a:off x="7659370" y="1468120"/>
                  <a:ext cx="2162810" cy="868680"/>
                </a:xfrm>
                <a:prstGeom prst="rect">
                  <a:avLst/>
                </a:prstGeom>
                <a:noFill/>
              </p:spPr>
              <p:txBody>
                <a:bodyPr vert="horz" wrap="none" lIns="91440" tIns="45720" rIns="91440" bIns="45720" numCol="1" anchor="t">
                  <a:spAutoFit/>
                </a:bodyPr>
                <a:lstStyle/>
                <a:p>
                  <a:pPr marL="0" indent="0" algn="l" defTabSz="914400" eaLnBrk="0" fontAlgn="auto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2600" b="0" strike="noStrike" cap="none" dirty="0" smtClean="0">
                      <a:latin typeface="a옛날사진관3" charset="0"/>
                      <a:ea typeface="a옛날사진관3" charset="0"/>
                    </a:rPr>
                    <a:t>프로젝트 개요</a:t>
                  </a:r>
                  <a:endParaRPr lang="ko-KR" altLang="en-US" sz="2600" b="0" strike="noStrike" cap="none" dirty="0" smtClean="0">
                    <a:latin typeface="a옛날사진관3" charset="0"/>
                    <a:ea typeface="a옛날사진관3" charset="0"/>
                  </a:endParaRPr>
                </a:p>
                <a:p>
                  <a:pPr marL="342900" indent="-342900" algn="l" defTabSz="914400" eaLnBrk="0" fontAlgn="auto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600" b="0" strike="noStrike" cap="none" dirty="0" smtClean="0">
                      <a:latin typeface="a옛날사진관3" charset="0"/>
                      <a:ea typeface="a옛날사진관3" charset="0"/>
                    </a:rPr>
                    <a:t> 콘셉트 및 기대효과</a:t>
                  </a:r>
                  <a:endParaRPr lang="ko-KR" altLang="en-US" sz="1600" b="0" strike="noStrike" cap="none" dirty="0" smtClean="0">
                    <a:latin typeface="a옛날사진관3" charset="0"/>
                    <a:ea typeface="a옛날사진관3" charset="0"/>
                  </a:endParaRPr>
                </a:p>
              </p:txBody>
            </p:sp>
          </p:grpSp>
          <p:sp>
            <p:nvSpPr>
              <p:cNvPr id="30" name="TextBox 29"/>
              <p:cNvSpPr txBox="1">
                <a:spLocks/>
              </p:cNvSpPr>
              <p:nvPr/>
            </p:nvSpPr>
            <p:spPr>
              <a:xfrm>
                <a:off x="1757680" y="615950"/>
                <a:ext cx="3616960" cy="631825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l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500" b="0" strike="noStrike" cap="none" dirty="0" smtClean="0">
                    <a:solidFill>
                      <a:schemeClr val="bg1"/>
                    </a:solidFill>
                    <a:latin typeface="a옛날사진관3" charset="0"/>
                    <a:ea typeface="a옛날사진관3" charset="0"/>
                  </a:rPr>
                  <a:t>프로젝트 소개</a:t>
                </a:r>
                <a:endParaRPr lang="ko-KR" altLang="en-US" sz="3500" b="0" strike="noStrike" cap="none" dirty="0" smtClean="0">
                  <a:solidFill>
                    <a:schemeClr val="bg1"/>
                  </a:solidFill>
                  <a:latin typeface="a옛날사진관3" charset="0"/>
                  <a:ea typeface="a옛날사진관3" charset="0"/>
                </a:endParaRPr>
              </a:p>
            </p:txBody>
          </p:sp>
        </p:grpSp>
      </p:grpSp>
      <p:grpSp>
        <p:nvGrpSpPr>
          <p:cNvPr id="50" name="그룹 49"/>
          <p:cNvGrpSpPr/>
          <p:nvPr/>
        </p:nvGrpSpPr>
        <p:grpSpPr>
          <a:xfrm>
            <a:off x="364490" y="2583180"/>
            <a:ext cx="11473815" cy="2127885"/>
            <a:chOff x="364490" y="2583180"/>
            <a:chExt cx="11473815" cy="2127885"/>
          </a:xfrm>
        </p:grpSpPr>
        <p:sp>
          <p:nvSpPr>
            <p:cNvPr id="41" name="사각형: 둥근 모서리 40"/>
            <p:cNvSpPr>
              <a:spLocks/>
            </p:cNvSpPr>
            <p:nvPr/>
          </p:nvSpPr>
          <p:spPr>
            <a:xfrm>
              <a:off x="364490" y="2583180"/>
              <a:ext cx="11473815" cy="2127885"/>
            </a:xfrm>
            <a:prstGeom prst="roundRect">
              <a:avLst>
                <a:gd name="adj" fmla="val 11111"/>
              </a:avLst>
            </a:prstGeom>
            <a:solidFill>
              <a:srgbClr val="FAC03D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a옛날사진관3" charset="0"/>
                <a:ea typeface="a옛날사진관3" charset="0"/>
              </a:endParaRPr>
            </a:p>
          </p:txBody>
        </p:sp>
        <p:sp>
          <p:nvSpPr>
            <p:cNvPr id="10" name="TextBox 9"/>
            <p:cNvSpPr txBox="1">
              <a:spLocks/>
            </p:cNvSpPr>
            <p:nvPr/>
          </p:nvSpPr>
          <p:spPr>
            <a:xfrm>
              <a:off x="497205" y="2983230"/>
              <a:ext cx="1697355" cy="14770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9000" b="0" strike="noStrike" cap="none" dirty="0" smtClean="0">
                  <a:solidFill>
                    <a:schemeClr val="bg1"/>
                  </a:solidFill>
                  <a:latin typeface="a옛날사진관3" charset="0"/>
                  <a:ea typeface="a옛날사진관3" charset="0"/>
                </a:rPr>
                <a:t>2</a:t>
              </a:r>
              <a:endParaRPr lang="ko-KR" altLang="en-US" sz="9000" b="0" strike="noStrike" cap="none" dirty="0" smtClean="0">
                <a:solidFill>
                  <a:schemeClr val="bg1"/>
                </a:solidFill>
                <a:latin typeface="a옛날사진관3" charset="0"/>
                <a:ea typeface="a옛날사진관3" charset="0"/>
              </a:endParaRPr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1774825" y="2705735"/>
              <a:ext cx="7987665" cy="1814830"/>
              <a:chOff x="1774825" y="2705735"/>
              <a:chExt cx="7987665" cy="1814830"/>
            </a:xfrm>
          </p:grpSpPr>
          <p:sp>
            <p:nvSpPr>
              <p:cNvPr id="13" name="TextBox 12"/>
              <p:cNvSpPr txBox="1">
                <a:spLocks/>
              </p:cNvSpPr>
              <p:nvPr/>
            </p:nvSpPr>
            <p:spPr>
              <a:xfrm>
                <a:off x="3697605" y="3428365"/>
                <a:ext cx="1443355" cy="1053465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numCol="1" anchor="t">
                <a:spAutoFit/>
              </a:bodyPr>
              <a:lstStyle/>
              <a:p>
                <a:pPr marL="0" indent="0" algn="l" defTabSz="914400" eaLnBrk="0" fontAlgn="auto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600" b="0" strike="noStrike" cap="none" dirty="0" smtClean="0">
                    <a:latin typeface="a옛날사진관3" charset="0"/>
                    <a:ea typeface="a옛날사진관3" charset="0"/>
                  </a:rPr>
                  <a:t>DB 설계</a:t>
                </a:r>
                <a:endParaRPr lang="ko-KR" altLang="en-US" sz="2600" b="0" strike="noStrike" cap="none" dirty="0" smtClean="0">
                  <a:latin typeface="a옛날사진관3" charset="0"/>
                  <a:ea typeface="a옛날사진관3" charset="0"/>
                </a:endParaRPr>
              </a:p>
              <a:p>
                <a:pPr marL="0" indent="0" algn="l" defTabSz="914400" eaLnBrk="0" fontAlgn="auto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600" b="0" strike="noStrike" cap="none" dirty="0" smtClean="0">
                    <a:latin typeface="a옛날사진관3" charset="0"/>
                    <a:ea typeface="a옛날사진관3" charset="0"/>
                  </a:rPr>
                  <a:t> </a:t>
                </a:r>
                <a:r>
                  <a:rPr lang="en-US" altLang="ko-KR" sz="1600" b="0" strike="noStrike" cap="none" dirty="0" smtClean="0">
                    <a:solidFill>
                      <a:schemeClr val="tx1"/>
                    </a:solidFill>
                    <a:latin typeface="a옛날사진관3" charset="0"/>
                    <a:ea typeface="a옛날사진관3" charset="0"/>
                  </a:rPr>
                  <a:t>ER Diagram</a:t>
                </a:r>
                <a:endParaRPr lang="ko-KR" altLang="en-US" sz="1600" b="0" strike="noStrike" cap="none" dirty="0" smtClean="0">
                  <a:solidFill>
                    <a:schemeClr val="tx1"/>
                  </a:solidFill>
                  <a:latin typeface="a옛날사진관3" charset="0"/>
                  <a:ea typeface="a옛날사진관3" charset="0"/>
                </a:endParaRPr>
              </a:p>
            </p:txBody>
          </p:sp>
          <p:sp>
            <p:nvSpPr>
              <p:cNvPr id="14" name="TextBox 13"/>
              <p:cNvSpPr txBox="1">
                <a:spLocks/>
              </p:cNvSpPr>
              <p:nvPr/>
            </p:nvSpPr>
            <p:spPr>
              <a:xfrm>
                <a:off x="7759700" y="3455035"/>
                <a:ext cx="2002790" cy="1065530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numCol="1" anchor="t">
                <a:spAutoFit/>
              </a:bodyPr>
              <a:lstStyle/>
              <a:p>
                <a:pPr marL="0" indent="0" algn="l" defTabSz="914400" eaLnBrk="0" fontAlgn="auto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600" b="0" strike="noStrike" cap="none" dirty="0" smtClean="0">
                    <a:latin typeface="a옛날사진관3" charset="0"/>
                    <a:ea typeface="a옛날사진관3" charset="0"/>
                  </a:rPr>
                  <a:t>기능 설계</a:t>
                </a:r>
                <a:endParaRPr lang="ko-KR" altLang="en-US" sz="2600" b="0" strike="noStrike" cap="none" dirty="0" smtClean="0">
                  <a:latin typeface="a옛날사진관3" charset="0"/>
                  <a:ea typeface="a옛날사진관3" charset="0"/>
                </a:endParaRPr>
              </a:p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600" b="0" strike="noStrike" cap="none" dirty="0" smtClean="0">
                    <a:solidFill>
                      <a:schemeClr val="tx1"/>
                    </a:solidFill>
                    <a:latin typeface="a옛날사진관3" charset="0"/>
                    <a:ea typeface="a옛날사진관3" charset="0"/>
                  </a:rPr>
                  <a:t> </a:t>
                </a:r>
                <a:endParaRPr lang="ko-KR" altLang="en-US" sz="1600" b="0" strike="noStrike" cap="none" dirty="0" smtClean="0">
                  <a:solidFill>
                    <a:schemeClr val="tx1"/>
                  </a:solidFill>
                  <a:latin typeface="a옛날사진관3" charset="0"/>
                  <a:ea typeface="a옛날사진관3" charset="0"/>
                </a:endParaRPr>
              </a:p>
              <a:p>
                <a:pPr marL="0" indent="0" algn="ctr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600" b="0" strike="noStrike" cap="none" dirty="0" smtClean="0">
                    <a:solidFill>
                      <a:schemeClr val="tx1"/>
                    </a:solidFill>
                    <a:latin typeface="a옛날사진관3" charset="0"/>
                    <a:ea typeface="a옛날사진관3" charset="0"/>
                  </a:rPr>
                  <a:t>Use Case Diagram</a:t>
                </a:r>
                <a:endParaRPr lang="ko-KR" altLang="en-US" sz="1600" b="0" strike="noStrike" cap="none" dirty="0" smtClean="0">
                  <a:solidFill>
                    <a:schemeClr val="tx1"/>
                  </a:solidFill>
                  <a:latin typeface="a옛날사진관3" charset="0"/>
                  <a:ea typeface="a옛날사진관3" charset="0"/>
                </a:endParaRPr>
              </a:p>
            </p:txBody>
          </p:sp>
          <p:pic>
            <p:nvPicPr>
              <p:cNvPr id="16" name="그림 1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xmlns:p14="http://schemas.microsoft.com/office/powerpoint/2010/main" xmlns="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248535" y="3428365"/>
                <a:ext cx="1259205" cy="1080770"/>
              </a:xfrm>
              <a:prstGeom prst="rect">
                <a:avLst/>
              </a:prstGeom>
              <a:noFill/>
            </p:spPr>
          </p:pic>
          <p:pic>
            <p:nvPicPr>
              <p:cNvPr id="44" name="그림 43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xmlns:p14="http://schemas.microsoft.com/office/powerpoint/2010/main" xmlns="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6056630" y="3470910"/>
                <a:ext cx="1263650" cy="1008380"/>
              </a:xfrm>
              <a:prstGeom prst="rect">
                <a:avLst/>
              </a:prstGeom>
              <a:noFill/>
            </p:spPr>
          </p:pic>
          <p:sp>
            <p:nvSpPr>
              <p:cNvPr id="31" name="TextBox 30"/>
              <p:cNvSpPr txBox="1">
                <a:spLocks/>
              </p:cNvSpPr>
              <p:nvPr/>
            </p:nvSpPr>
            <p:spPr>
              <a:xfrm>
                <a:off x="1774825" y="2705735"/>
                <a:ext cx="3677285" cy="647065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l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600" b="0" strike="noStrike" cap="none" dirty="0" smtClean="0">
                    <a:solidFill>
                      <a:schemeClr val="bg1"/>
                    </a:solidFill>
                    <a:latin typeface="a옛날사진관3" charset="0"/>
                    <a:ea typeface="a옛날사진관3" charset="0"/>
                  </a:rPr>
                  <a:t>DB 및 기능 설계</a:t>
                </a:r>
                <a:endParaRPr lang="ko-KR" altLang="en-US" sz="3600" b="0" strike="noStrike" cap="none" dirty="0" smtClean="0">
                  <a:solidFill>
                    <a:schemeClr val="bg1"/>
                  </a:solidFill>
                  <a:latin typeface="a옛날사진관3" charset="0"/>
                  <a:ea typeface="a옛날사진관3" charset="0"/>
                </a:endParaRPr>
              </a:p>
            </p:txBody>
          </p:sp>
        </p:grpSp>
      </p:grpSp>
      <p:grpSp>
        <p:nvGrpSpPr>
          <p:cNvPr id="51" name="그룹 50"/>
          <p:cNvGrpSpPr/>
          <p:nvPr/>
        </p:nvGrpSpPr>
        <p:grpSpPr>
          <a:xfrm>
            <a:off x="495935" y="4844415"/>
            <a:ext cx="4895850" cy="1774190"/>
            <a:chOff x="495935" y="4844415"/>
            <a:chExt cx="4895850" cy="1774190"/>
          </a:xfrm>
        </p:grpSpPr>
        <p:sp>
          <p:nvSpPr>
            <p:cNvPr id="26" name="TextBox 25"/>
            <p:cNvSpPr txBox="1">
              <a:spLocks/>
            </p:cNvSpPr>
            <p:nvPr/>
          </p:nvSpPr>
          <p:spPr>
            <a:xfrm>
              <a:off x="495935" y="5085715"/>
              <a:ext cx="1697355" cy="14770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9000" b="0" strike="noStrike" cap="none" dirty="0" smtClean="0">
                  <a:solidFill>
                    <a:schemeClr val="bg1"/>
                  </a:solidFill>
                  <a:latin typeface="a옛날사진관3" charset="0"/>
                  <a:ea typeface="a옛날사진관3" charset="0"/>
                </a:rPr>
                <a:t>3</a:t>
              </a:r>
              <a:endParaRPr lang="ko-KR" altLang="en-US" sz="9000" b="0" strike="noStrike" cap="none" dirty="0" smtClean="0">
                <a:solidFill>
                  <a:schemeClr val="bg1"/>
                </a:solidFill>
                <a:latin typeface="a옛날사진관3" charset="0"/>
                <a:ea typeface="a옛날사진관3" charset="0"/>
              </a:endParaRPr>
            </a:p>
          </p:txBody>
        </p:sp>
        <p:sp>
          <p:nvSpPr>
            <p:cNvPr id="32" name="TextBox 31"/>
            <p:cNvSpPr txBox="1">
              <a:spLocks/>
            </p:cNvSpPr>
            <p:nvPr/>
          </p:nvSpPr>
          <p:spPr>
            <a:xfrm>
              <a:off x="1774825" y="4844415"/>
              <a:ext cx="3616960" cy="63182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500" b="0" strike="noStrike" cap="none" dirty="0" smtClean="0">
                  <a:solidFill>
                    <a:schemeClr val="bg1"/>
                  </a:solidFill>
                  <a:latin typeface="a옛날사진관3" charset="0"/>
                  <a:ea typeface="a옛날사진관3" charset="0"/>
                </a:rPr>
                <a:t>기능 구현</a:t>
              </a:r>
              <a:endParaRPr lang="ko-KR" altLang="en-US" sz="3500" b="0" strike="noStrike" cap="none" dirty="0" smtClean="0">
                <a:solidFill>
                  <a:schemeClr val="bg1"/>
                </a:solidFill>
                <a:latin typeface="a옛날사진관3" charset="0"/>
                <a:ea typeface="a옛날사진관3" charset="0"/>
              </a:endParaRPr>
            </a:p>
          </p:txBody>
        </p:sp>
        <p:sp>
          <p:nvSpPr>
            <p:cNvPr id="24" name="TextBox 23"/>
            <p:cNvSpPr txBox="1">
              <a:spLocks/>
            </p:cNvSpPr>
            <p:nvPr/>
          </p:nvSpPr>
          <p:spPr>
            <a:xfrm>
              <a:off x="3698240" y="5776595"/>
              <a:ext cx="1266190" cy="83121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0" strike="noStrike" cap="none" dirty="0" smtClean="0">
                  <a:latin typeface="a옛날사진관3" charset="0"/>
                  <a:ea typeface="a옛날사진관3" charset="0"/>
                </a:rPr>
                <a:t>개발 기간</a:t>
              </a:r>
              <a:endParaRPr lang="ko-KR" altLang="en-US" sz="1600" b="0" strike="noStrike" cap="none" dirty="0" smtClean="0">
                <a:latin typeface="a옛날사진관3" charset="0"/>
                <a:ea typeface="a옛날사진관3" charset="0"/>
              </a:endParaRPr>
            </a:p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600" b="0" strike="noStrike" cap="none" dirty="0" smtClean="0">
                <a:latin typeface="a옛날사진관3" charset="0"/>
                <a:ea typeface="a옛날사진관3" charset="0"/>
              </a:endParaRPr>
            </a:p>
            <a:p>
              <a:pPr marL="0" indent="0" algn="l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0" strike="noStrike" cap="none" dirty="0" smtClean="0">
                  <a:latin typeface="a옛날사진관3" charset="0"/>
                  <a:ea typeface="a옛날사진관3" charset="0"/>
                </a:rPr>
                <a:t>개밸 환경</a:t>
              </a:r>
              <a:endParaRPr lang="ko-KR" altLang="en-US" sz="1600" b="0" strike="noStrike" cap="none" dirty="0" smtClean="0">
                <a:latin typeface="a옛날사진관3" charset="0"/>
                <a:ea typeface="a옛날사진관3" charset="0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xmlns:p14="http://schemas.microsoft.com/office/powerpoint/2010/main" xmlns="" val="0"/>
                </a:ext>
              </a:extLst>
            </a:blip>
            <a:srcRect/>
            <a:stretch>
              <a:fillRect/>
            </a:stretch>
          </p:blipFill>
          <p:spPr>
            <a:xfrm>
              <a:off x="2255520" y="5537835"/>
              <a:ext cx="1077595" cy="108077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xmlns="" val="1228448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oldesk\Desktop\messenger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01975" y="280988"/>
            <a:ext cx="7804150" cy="5447841"/>
          </a:xfrm>
          <a:prstGeom prst="rect">
            <a:avLst/>
          </a:prstGeom>
          <a:noFill/>
        </p:spPr>
      </p:pic>
      <p:sp>
        <p:nvSpPr>
          <p:cNvPr id="5" name="도형 4"/>
          <p:cNvSpPr>
            <a:spLocks/>
          </p:cNvSpPr>
          <p:nvPr/>
        </p:nvSpPr>
        <p:spPr>
          <a:xfrm>
            <a:off x="0" y="0"/>
            <a:ext cx="2520950" cy="6858635"/>
          </a:xfrm>
          <a:prstGeom prst="rect">
            <a:avLst/>
          </a:prstGeom>
          <a:solidFill>
            <a:schemeClr val="tx1">
              <a:lumMod val="85000"/>
              <a:lumOff val="15000"/>
              <a:alpha val="8988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4" name="도형 3"/>
          <p:cNvCxnSpPr/>
          <p:nvPr/>
        </p:nvCxnSpPr>
        <p:spPr>
          <a:xfrm>
            <a:off x="263525" y="1409700"/>
            <a:ext cx="1980565" cy="635"/>
          </a:xfrm>
          <a:prstGeom prst="line">
            <a:avLst/>
          </a:prstGeom>
          <a:ln w="22225" cap="flat" cmpd="sng">
            <a:solidFill>
              <a:srgbClr val="F9AF0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>
            <a:spLocks/>
          </p:cNvSpPr>
          <p:nvPr/>
        </p:nvSpPr>
        <p:spPr>
          <a:xfrm>
            <a:off x="165735" y="161290"/>
            <a:ext cx="2413635" cy="380492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strike="noStrike" cap="none" dirty="0" smtClean="0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3</a:t>
            </a:r>
            <a:endParaRPr lang="ko-KR" altLang="en-US" sz="40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b="0" strike="noStrike" cap="none" dirty="0" smtClean="0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구현</a:t>
            </a:r>
            <a:endParaRPr lang="ko-KR" altLang="en-US" sz="22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0" strike="noStrike" cap="none" dirty="0" smtClean="0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기간</a:t>
            </a:r>
            <a:endParaRPr lang="ko-KR" altLang="en-US" sz="1500" b="0" strike="noStrike" cap="none" dirty="0" smtClean="0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0" strike="noStrike" cap="none" dirty="0" smtClean="0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환경</a:t>
            </a:r>
            <a:endParaRPr lang="ko-KR" altLang="en-US" sz="1500" b="0" strike="noStrike" cap="none" dirty="0" smtClean="0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b="0" strike="noStrike" cap="none" dirty="0" smtClean="0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0" strike="noStrike" cap="none" dirty="0" smtClean="0">
                <a:solidFill>
                  <a:schemeClr val="accent4"/>
                </a:solidFill>
                <a:latin typeface="a옛날사진관3" charset="0"/>
                <a:ea typeface="a옛날사진관3" charset="0"/>
              </a:rPr>
              <a:t>구현</a:t>
            </a:r>
            <a:r>
              <a:rPr lang="en-US" altLang="ko-KR" sz="1500" b="0" strike="noStrike" cap="none" dirty="0" smtClean="0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                            </a:t>
            </a:r>
            <a:r>
              <a:rPr lang="en-US" altLang="ko-KR" sz="1500" b="0" strike="noStrike" cap="none" dirty="0" smtClean="0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◀</a:t>
            </a:r>
            <a:endParaRPr lang="ko-KR" altLang="en-US" sz="15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>
            <a:off x="7861608" y="1100055"/>
            <a:ext cx="3990360" cy="1010300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lumMod val="85000"/>
              </a:schemeClr>
            </a:solidFill>
            <a:prstDash/>
          </a:ln>
        </p:spPr>
        <p:txBody>
          <a:bodyPr vert="horz" wrap="none" lIns="89535" tIns="46355" rIns="89535" bIns="46355" anchor="t">
            <a:no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0" strike="noStrike" cap="none" dirty="0" err="1" smtClean="0">
                <a:latin typeface="a옛날사진관3" pitchFamily="18" charset="-127"/>
                <a:ea typeface="a옛날사진관3" pitchFamily="18" charset="-127"/>
              </a:rPr>
              <a:t>팔로잉</a:t>
            </a:r>
            <a:r>
              <a:rPr lang="en-US" altLang="ko-KR" sz="1800" b="0" strike="noStrike" cap="none" dirty="0" smtClean="0">
                <a:latin typeface="a옛날사진관3" pitchFamily="18" charset="-127"/>
                <a:ea typeface="a옛날사진관3" pitchFamily="18" charset="-127"/>
              </a:rPr>
              <a:t>(Following) </a:t>
            </a:r>
            <a:r>
              <a:rPr lang="en-US" altLang="ko-KR" sz="1800" b="0" strike="noStrike" cap="none" dirty="0" smtClean="0">
                <a:latin typeface="a옛날사진관3" pitchFamily="18" charset="-127"/>
                <a:ea typeface="a옛날사진관3" pitchFamily="18" charset="-127"/>
              </a:rPr>
              <a:t>영역</a:t>
            </a:r>
            <a:endParaRPr lang="ko-KR" altLang="en-US" sz="1800" b="0" strike="noStrike" cap="none" dirty="0" smtClean="0">
              <a:latin typeface="a옛날사진관3" pitchFamily="18" charset="-127"/>
              <a:ea typeface="a옛날사진관3" pitchFamily="18" charset="-127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a고딕12" pitchFamily="18" charset="-127"/>
                <a:ea typeface="a고딕12" pitchFamily="18" charset="-127"/>
              </a:rPr>
              <a:t>1) 내가 팔로우 한 사람 전체 조회</a:t>
            </a:r>
            <a:endParaRPr lang="ko-KR" altLang="en-US" sz="1800" b="0" strike="noStrike" cap="none" dirty="0" smtClean="0">
              <a:latin typeface="a고딕12" pitchFamily="18" charset="-127"/>
              <a:ea typeface="a고딕12" pitchFamily="18" charset="-127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a고딕12" pitchFamily="18" charset="-127"/>
                <a:ea typeface="a고딕12" pitchFamily="18" charset="-127"/>
              </a:rPr>
              <a:t>2) 키워드로 내가 팔로우 한 사람 조회</a:t>
            </a:r>
            <a:endParaRPr lang="ko-KR" altLang="en-US" sz="1800" b="0" strike="noStrike" cap="none" dirty="0" smtClean="0"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8" name="텍스트 상자 7"/>
          <p:cNvSpPr txBox="1">
            <a:spLocks/>
          </p:cNvSpPr>
          <p:nvPr/>
        </p:nvSpPr>
        <p:spPr>
          <a:xfrm>
            <a:off x="6184975" y="4866499"/>
            <a:ext cx="5812155" cy="1724660"/>
          </a:xfrm>
          <a:prstGeom prst="rect">
            <a:avLst/>
          </a:prstGeom>
          <a:solidFill>
            <a:schemeClr val="bg1"/>
          </a:solidFill>
          <a:ln w="0" cap="flat" cmpd="sng">
            <a:solidFill>
              <a:schemeClr val="bg1">
                <a:lumMod val="85000"/>
              </a:schemeClr>
            </a:solidFill>
            <a:prstDash val="solid"/>
          </a:ln>
        </p:spPr>
        <p:txBody>
          <a:bodyPr vert="horz" wrap="none" lIns="89535" tIns="46355" rIns="89535" bIns="46355" anchor="t">
            <a:no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0" strike="noStrike" cap="none" dirty="0" smtClean="0">
                <a:latin typeface="a옛날사진관3" pitchFamily="18" charset="-127"/>
                <a:ea typeface="a옛날사진관3" pitchFamily="18" charset="-127"/>
              </a:rPr>
              <a:t>채팅 목록</a:t>
            </a:r>
            <a:r>
              <a:rPr lang="en-US" altLang="ko-KR" sz="1800" b="0" strike="noStrike" cap="none" dirty="0" smtClean="0">
                <a:latin typeface="a옛날사진관3" pitchFamily="18" charset="-127"/>
                <a:ea typeface="a옛날사진관3" pitchFamily="18" charset="-127"/>
              </a:rPr>
              <a:t>(Chat List) </a:t>
            </a:r>
            <a:r>
              <a:rPr lang="en-US" altLang="ko-KR" sz="1800" b="0" strike="noStrike" cap="none" dirty="0" smtClean="0">
                <a:latin typeface="a옛날사진관3" pitchFamily="18" charset="-127"/>
                <a:ea typeface="a옛날사진관3" pitchFamily="18" charset="-127"/>
              </a:rPr>
              <a:t>영역</a:t>
            </a:r>
            <a:endParaRPr lang="ko-KR" altLang="en-US" sz="1800" b="0" strike="noStrike" cap="none" dirty="0" smtClean="0">
              <a:latin typeface="a옛날사진관3" pitchFamily="18" charset="-127"/>
              <a:ea typeface="a옛날사진관3" pitchFamily="18" charset="-127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a고딕12" pitchFamily="18" charset="-127"/>
                <a:ea typeface="a고딕12" pitchFamily="18" charset="-127"/>
              </a:rPr>
              <a:t>1) Following 영역에서 대화 상대를 선택하여 채팅 목록 생성</a:t>
            </a:r>
            <a:endParaRPr lang="ko-KR" altLang="en-US" sz="1800" b="0" strike="noStrike" cap="none" dirty="0" smtClean="0">
              <a:latin typeface="a고딕12" pitchFamily="18" charset="-127"/>
              <a:ea typeface="a고딕12" pitchFamily="18" charset="-127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a고딕12" pitchFamily="18" charset="-127"/>
                <a:ea typeface="a고딕12" pitchFamily="18" charset="-127"/>
              </a:rPr>
              <a:t>2) 채팅 목록 조회</a:t>
            </a:r>
            <a:endParaRPr lang="ko-KR" altLang="en-US" sz="1800" b="0" strike="noStrike" cap="none" dirty="0" smtClean="0">
              <a:latin typeface="a고딕12" pitchFamily="18" charset="-127"/>
              <a:ea typeface="a고딕12" pitchFamily="18" charset="-127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a고딕12" pitchFamily="18" charset="-127"/>
                <a:ea typeface="a고딕12" pitchFamily="18" charset="-127"/>
              </a:rPr>
              <a:t>   - 대화 상대의 정보 및 마지막 메시지 기록</a:t>
            </a:r>
            <a:endParaRPr lang="ko-KR" altLang="en-US" sz="1800" b="0" strike="noStrike" cap="none" dirty="0" smtClean="0">
              <a:latin typeface="a고딕12" pitchFamily="18" charset="-127"/>
              <a:ea typeface="a고딕12" pitchFamily="18" charset="-127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a고딕12" pitchFamily="18" charset="-127"/>
                <a:ea typeface="a고딕12" pitchFamily="18" charset="-127"/>
              </a:rPr>
              <a:t>   - 내가 읽지 않은 메시지의 개수</a:t>
            </a:r>
            <a:endParaRPr lang="ko-KR" altLang="en-US" sz="1800" b="0" strike="noStrike" cap="none" dirty="0" smtClean="0">
              <a:latin typeface="a고딕12" pitchFamily="18" charset="-127"/>
              <a:ea typeface="a고딕12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oldesk\Desktop\messenger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6561" y="291398"/>
            <a:ext cx="7322189" cy="5009161"/>
          </a:xfrm>
          <a:prstGeom prst="rect">
            <a:avLst/>
          </a:prstGeom>
          <a:noFill/>
        </p:spPr>
      </p:pic>
      <p:sp>
        <p:nvSpPr>
          <p:cNvPr id="5" name="도형 4"/>
          <p:cNvSpPr>
            <a:spLocks/>
          </p:cNvSpPr>
          <p:nvPr/>
        </p:nvSpPr>
        <p:spPr>
          <a:xfrm>
            <a:off x="0" y="0"/>
            <a:ext cx="2521585" cy="6859270"/>
          </a:xfrm>
          <a:prstGeom prst="rect">
            <a:avLst/>
          </a:prstGeom>
          <a:solidFill>
            <a:schemeClr val="tx1">
              <a:lumMod val="85000"/>
              <a:lumOff val="15000"/>
              <a:alpha val="8870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4" name="도형 3"/>
          <p:cNvCxnSpPr/>
          <p:nvPr/>
        </p:nvCxnSpPr>
        <p:spPr>
          <a:xfrm>
            <a:off x="263525" y="1409700"/>
            <a:ext cx="1981200" cy="1270"/>
          </a:xfrm>
          <a:prstGeom prst="line">
            <a:avLst/>
          </a:prstGeom>
          <a:ln w="22225" cap="flat" cmpd="sng">
            <a:solidFill>
              <a:srgbClr val="F9AF0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>
            <a:spLocks/>
          </p:cNvSpPr>
          <p:nvPr/>
        </p:nvSpPr>
        <p:spPr>
          <a:xfrm>
            <a:off x="165735" y="161290"/>
            <a:ext cx="2413635" cy="380555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strike="noStrike" cap="none" dirty="0" smtClean="0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3</a:t>
            </a:r>
            <a:endParaRPr lang="ko-KR" altLang="en-US" sz="40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b="0" strike="noStrike" cap="none" dirty="0" smtClean="0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구현</a:t>
            </a:r>
            <a:endParaRPr lang="ko-KR" altLang="en-US" sz="22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0" strike="noStrike" cap="none" dirty="0" smtClean="0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기간</a:t>
            </a:r>
            <a:endParaRPr lang="ko-KR" altLang="en-US" sz="1500" b="0" strike="noStrike" cap="none" dirty="0" smtClean="0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0" strike="noStrike" cap="none" dirty="0" smtClean="0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환경</a:t>
            </a:r>
            <a:endParaRPr lang="ko-KR" altLang="en-US" sz="1500" b="0" strike="noStrike" cap="none" dirty="0" smtClean="0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b="0" strike="noStrike" cap="none" dirty="0" smtClean="0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0" strike="noStrike" cap="none" dirty="0" smtClean="0">
                <a:solidFill>
                  <a:schemeClr val="accent4"/>
                </a:solidFill>
                <a:latin typeface="a옛날사진관3" charset="0"/>
                <a:ea typeface="a옛날사진관3" charset="0"/>
              </a:rPr>
              <a:t>구현</a:t>
            </a:r>
            <a:r>
              <a:rPr lang="en-US" altLang="ko-KR" sz="1500" b="0" strike="noStrike" cap="none" dirty="0" smtClean="0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                            </a:t>
            </a:r>
            <a:r>
              <a:rPr lang="en-US" altLang="ko-KR" sz="1500" b="0" strike="noStrike" cap="none" dirty="0" smtClean="0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◀</a:t>
            </a:r>
            <a:endParaRPr lang="ko-KR" altLang="en-US" sz="15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  <p:sp>
        <p:nvSpPr>
          <p:cNvPr id="12" name="텍스트 상자 11"/>
          <p:cNvSpPr txBox="1">
            <a:spLocks/>
          </p:cNvSpPr>
          <p:nvPr/>
        </p:nvSpPr>
        <p:spPr>
          <a:xfrm>
            <a:off x="3101975" y="5024410"/>
            <a:ext cx="6379463" cy="1439863"/>
          </a:xfrm>
          <a:prstGeom prst="rect">
            <a:avLst/>
          </a:prstGeom>
          <a:solidFill>
            <a:schemeClr val="bg1"/>
          </a:solidFill>
          <a:ln w="0">
            <a:solidFill>
              <a:schemeClr val="bg1">
                <a:lumMod val="85000"/>
              </a:schemeClr>
            </a:solidFill>
            <a:prstDash/>
          </a:ln>
        </p:spPr>
        <p:txBody>
          <a:bodyPr vert="horz" wrap="none" lIns="89535" tIns="46355" rIns="89535" bIns="46355" anchor="t">
            <a:no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채팅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(</a:t>
            </a:r>
            <a:r>
              <a:rPr lang="en-US" altLang="ko-KR" sz="1800" b="0" strike="noStrike" cap="none" dirty="0" smtClean="0">
                <a:latin typeface="a옛날사진관3" pitchFamily="18" charset="-127"/>
                <a:ea typeface="a옛날사진관3" pitchFamily="18" charset="-127"/>
              </a:rPr>
              <a:t>Chat) </a:t>
            </a:r>
            <a:r>
              <a:rPr lang="en-US" altLang="ko-KR" sz="1800" b="0" strike="noStrike" cap="none" dirty="0" smtClean="0">
                <a:latin typeface="a옛날사진관3" pitchFamily="18" charset="-127"/>
                <a:ea typeface="a옛날사진관3" pitchFamily="18" charset="-127"/>
              </a:rPr>
              <a:t>영역</a:t>
            </a:r>
            <a:endParaRPr lang="ko-KR" altLang="en-US" sz="1800" b="0" strike="noStrike" cap="none" dirty="0" smtClean="0">
              <a:latin typeface="a옛날사진관3" pitchFamily="18" charset="-127"/>
              <a:ea typeface="a옛날사진관3" pitchFamily="18" charset="-127"/>
            </a:endParaRPr>
          </a:p>
          <a:p>
            <a:pPr marL="342900" indent="-34290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strike="noStrike" cap="none" dirty="0" smtClean="0">
                <a:latin typeface="a고딕12" pitchFamily="18" charset="-127"/>
                <a:ea typeface="a고딕12" pitchFamily="18" charset="-127"/>
              </a:rPr>
              <a:t>1) Following </a:t>
            </a:r>
            <a:r>
              <a:rPr lang="en-US" altLang="ko-KR" sz="1800" b="0" strike="noStrike" cap="none" dirty="0" smtClean="0">
                <a:latin typeface="a고딕12" pitchFamily="18" charset="-127"/>
                <a:ea typeface="a고딕12" pitchFamily="18" charset="-127"/>
              </a:rPr>
              <a:t>영역 또는 Chat List 영역에서 대화 상대 선택 후 채팅</a:t>
            </a:r>
            <a:endParaRPr lang="ko-KR" altLang="en-US" sz="1800" b="0" strike="noStrike" cap="none" dirty="0" smtClean="0">
              <a:latin typeface="a고딕12" pitchFamily="18" charset="-127"/>
              <a:ea typeface="a고딕12" pitchFamily="18" charset="-127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a고딕12" pitchFamily="18" charset="-127"/>
                <a:ea typeface="a고딕12" pitchFamily="18" charset="-127"/>
              </a:rPr>
              <a:t>    - 이전 메시지 내용 조회</a:t>
            </a:r>
            <a:endParaRPr lang="ko-KR" altLang="en-US" sz="1800" b="0" strike="noStrike" cap="none" dirty="0" smtClean="0">
              <a:latin typeface="a고딕12" pitchFamily="18" charset="-127"/>
              <a:ea typeface="a고딕12" pitchFamily="18" charset="-127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a고딕12" pitchFamily="18" charset="-127"/>
                <a:ea typeface="a고딕12" pitchFamily="18" charset="-127"/>
              </a:rPr>
              <a:t>    - 실시간 채팅</a:t>
            </a:r>
            <a:endParaRPr lang="ko-KR" altLang="en-US" sz="1800" b="0" strike="noStrike" cap="none" dirty="0" smtClean="0">
              <a:latin typeface="a고딕12" pitchFamily="18" charset="-127"/>
              <a:ea typeface="a고딕12" pitchFamily="18" charset="-127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a고딕12" pitchFamily="18" charset="-127"/>
                <a:ea typeface="a고딕12" pitchFamily="18" charset="-127"/>
              </a:rPr>
              <a:t>2) 이전 대화 기록 삭제</a:t>
            </a:r>
            <a:endParaRPr lang="ko-KR" altLang="en-US" sz="1800" b="0" strike="noStrike" cap="none" dirty="0" smtClean="0">
              <a:latin typeface="a고딕12" pitchFamily="18" charset="-127"/>
              <a:ea typeface="a고딕12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xmlns:p14="http://schemas.microsoft.com/office/powerpoint/2010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xmlns:p14="http://schemas.microsoft.com/office/powerpoint/2010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444875" y="538480"/>
            <a:ext cx="54483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404860" y="538480"/>
            <a:ext cx="2772410" cy="2585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첫 페이지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1)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티백은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최대 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10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개까지 생성 가능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2)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내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티백에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관한 공지 확인 가능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3) +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를 눌러 확장하여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확인 가능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4)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카테고리별로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확인 가능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183380" y="532130"/>
            <a:ext cx="187960" cy="1879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1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674360" y="532130"/>
            <a:ext cx="187960" cy="1879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2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090035" y="2329815"/>
            <a:ext cx="187960" cy="1879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3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090035" y="3507105"/>
            <a:ext cx="187960" cy="1879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4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83380" y="4981575"/>
            <a:ext cx="2772410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만들기 페이지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-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이름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분류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정책 확인 후 만들기 가능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7171" name="TextBox 7170"/>
          <p:cNvSpPr txBox="1">
            <a:spLocks/>
          </p:cNvSpPr>
          <p:nvPr/>
        </p:nvSpPr>
        <p:spPr>
          <a:xfrm>
            <a:off x="165735" y="161290"/>
            <a:ext cx="2413000" cy="380492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strike="noStrike" cap="none" dirty="0" smtClean="0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3</a:t>
            </a:r>
            <a:endParaRPr lang="ko-KR" altLang="en-US" sz="40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b="0" strike="noStrike" cap="none" dirty="0" smtClean="0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구현</a:t>
            </a:r>
            <a:endParaRPr lang="ko-KR" altLang="en-US" sz="22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0" strike="noStrike" cap="none" dirty="0" smtClean="0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기간</a:t>
            </a:r>
            <a:endParaRPr lang="ko-KR" altLang="en-US" sz="1500" b="0" strike="noStrike" cap="none" dirty="0" smtClean="0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0" strike="noStrike" cap="none" dirty="0" smtClean="0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환경</a:t>
            </a:r>
            <a:endParaRPr lang="ko-KR" altLang="en-US" sz="1500" b="0" strike="noStrike" cap="none" dirty="0" smtClean="0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b="0" strike="noStrike" cap="none" dirty="0" smtClean="0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0" strike="noStrike" cap="none" dirty="0" smtClean="0">
                <a:solidFill>
                  <a:schemeClr val="accent4"/>
                </a:solidFill>
                <a:latin typeface="a옛날사진관3" charset="0"/>
                <a:ea typeface="a옛날사진관3" charset="0"/>
              </a:rPr>
              <a:t>구현</a:t>
            </a:r>
            <a:r>
              <a:rPr lang="en-US" altLang="ko-KR" sz="1500" b="0" strike="noStrike" cap="none" dirty="0" smtClean="0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                            </a:t>
            </a:r>
            <a:r>
              <a:rPr lang="en-US" altLang="ko-KR" sz="1500" b="0" strike="noStrike" cap="none" dirty="0" smtClean="0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◀</a:t>
            </a:r>
            <a:endParaRPr lang="ko-KR" altLang="en-US" sz="15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  <p:pic>
        <p:nvPicPr>
          <p:cNvPr id="7172" name="그림 7171" descr="C:/Users/soldesk4-11/AppData/Roaming/PolarisOffice/ETemp/4472_4427568/fImage124108641633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3140075" y="250190"/>
            <a:ext cx="4327525" cy="4175125"/>
          </a:xfrm>
          <a:prstGeom prst="rect">
            <a:avLst/>
          </a:prstGeom>
          <a:noFill/>
        </p:spPr>
      </p:pic>
      <p:pic>
        <p:nvPicPr>
          <p:cNvPr id="7173" name="그림 7172" descr="C:/Users/soldesk4-11/AppData/Roaming/PolarisOffice/ETemp/4472_4427568/fImage63376642650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7617460" y="3691890"/>
            <a:ext cx="4340225" cy="30010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xmlns:p14="http://schemas.microsoft.com/office/powerpoint/2010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xmlns:p14="http://schemas.microsoft.com/office/powerpoint/2010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>
            <a:spLocks/>
          </p:cNvSpPr>
          <p:nvPr/>
        </p:nvSpPr>
        <p:spPr>
          <a:xfrm>
            <a:off x="2925445" y="2828925"/>
            <a:ext cx="1856105" cy="37020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a옛날사진관3" charset="0"/>
                <a:ea typeface="a옛날사진관3" charset="0"/>
              </a:rPr>
              <a:t>- 티백 태그 SNS</a:t>
            </a:r>
            <a:endParaRPr lang="ko-KR" altLang="en-US" sz="1800" b="0" strike="noStrike" cap="none" dirty="0" smtClean="0">
              <a:latin typeface="a옛날사진관3" charset="0"/>
              <a:ea typeface="a옛날사진관3" charset="0"/>
            </a:endParaRPr>
          </a:p>
        </p:txBody>
      </p:sp>
      <p:sp>
        <p:nvSpPr>
          <p:cNvPr id="11" name="TextBox 10"/>
          <p:cNvSpPr txBox="1">
            <a:spLocks/>
          </p:cNvSpPr>
          <p:nvPr/>
        </p:nvSpPr>
        <p:spPr>
          <a:xfrm>
            <a:off x="7773670" y="2883535"/>
            <a:ext cx="1042670" cy="37020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a옛날사진관3" charset="0"/>
                <a:ea typeface="a옛날사진관3" charset="0"/>
              </a:rPr>
              <a:t>- 방명록</a:t>
            </a:r>
            <a:endParaRPr lang="ko-KR" altLang="en-US" sz="1800" b="0" strike="noStrike" cap="none" dirty="0" smtClean="0">
              <a:latin typeface="a옛날사진관3" charset="0"/>
              <a:ea typeface="a옛날사진관3" charset="0"/>
            </a:endParaRPr>
          </a:p>
        </p:txBody>
      </p:sp>
      <p:sp>
        <p:nvSpPr>
          <p:cNvPr id="12" name="TextBox 11"/>
          <p:cNvSpPr txBox="1">
            <a:spLocks/>
          </p:cNvSpPr>
          <p:nvPr/>
        </p:nvSpPr>
        <p:spPr>
          <a:xfrm>
            <a:off x="2980690" y="6099175"/>
            <a:ext cx="1042670" cy="37020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a옛날사진관3" charset="0"/>
                <a:ea typeface="a옛날사진관3" charset="0"/>
              </a:rPr>
              <a:t>- 자료실</a:t>
            </a:r>
            <a:endParaRPr lang="ko-KR" altLang="en-US" sz="1800" b="0" strike="noStrike" cap="none" dirty="0" smtClean="0">
              <a:latin typeface="a옛날사진관3" charset="0"/>
              <a:ea typeface="a옛날사진관3" charset="0"/>
            </a:endParaRP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7773670" y="6098540"/>
            <a:ext cx="2731770" cy="6470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옛날사진관3"/>
              <a:buChar char="-"/>
            </a:pPr>
            <a:r>
              <a:rPr lang="en-US" altLang="ko-KR" sz="1800" b="0" strike="noStrike" cap="none" dirty="0" smtClean="0">
                <a:latin typeface="a옛날사진관3" charset="0"/>
                <a:ea typeface="a옛날사진관3" charset="0"/>
              </a:rPr>
              <a:t>일정</a:t>
            </a:r>
            <a:endParaRPr lang="ko-KR" altLang="en-US" sz="1800" b="0" strike="noStrike" cap="none" dirty="0" smtClean="0"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a옛날사진관3" charset="0"/>
                <a:ea typeface="a옛날사진관3" charset="0"/>
              </a:rPr>
              <a:t>  (일정 등록 시 공지 전송)</a:t>
            </a:r>
            <a:endParaRPr lang="ko-KR" altLang="en-US" sz="1800" b="0" strike="noStrike" cap="none" dirty="0" smtClean="0">
              <a:latin typeface="a옛날사진관3" charset="0"/>
              <a:ea typeface="a옛날사진관3" charset="0"/>
            </a:endParaRPr>
          </a:p>
        </p:txBody>
      </p:sp>
      <p:sp>
        <p:nvSpPr>
          <p:cNvPr id="2054" name="TextBox 2053"/>
          <p:cNvSpPr txBox="1">
            <a:spLocks/>
          </p:cNvSpPr>
          <p:nvPr/>
        </p:nvSpPr>
        <p:spPr>
          <a:xfrm>
            <a:off x="165735" y="161290"/>
            <a:ext cx="2413000" cy="380492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strike="noStrike" cap="none" dirty="0" smtClean="0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3</a:t>
            </a:r>
            <a:endParaRPr lang="ko-KR" altLang="en-US" sz="40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b="0" strike="noStrike" cap="none" dirty="0" smtClean="0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구현</a:t>
            </a:r>
            <a:endParaRPr lang="ko-KR" altLang="en-US" sz="22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0" strike="noStrike" cap="none" dirty="0" smtClean="0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기간</a:t>
            </a:r>
            <a:endParaRPr lang="ko-KR" altLang="en-US" sz="1500" b="0" strike="noStrike" cap="none" dirty="0" smtClean="0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0" strike="noStrike" cap="none" dirty="0" smtClean="0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환경</a:t>
            </a:r>
            <a:endParaRPr lang="ko-KR" altLang="en-US" sz="1500" b="0" strike="noStrike" cap="none" dirty="0" smtClean="0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b="0" strike="noStrike" cap="none" dirty="0" smtClean="0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0" strike="noStrike" cap="none" dirty="0" smtClean="0">
                <a:solidFill>
                  <a:schemeClr val="accent4"/>
                </a:solidFill>
                <a:latin typeface="a옛날사진관3" charset="0"/>
                <a:ea typeface="a옛날사진관3" charset="0"/>
              </a:rPr>
              <a:t>구현</a:t>
            </a:r>
            <a:r>
              <a:rPr lang="en-US" altLang="ko-KR" sz="1500" b="0" strike="noStrike" cap="none" dirty="0" smtClean="0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                            </a:t>
            </a:r>
            <a:r>
              <a:rPr lang="en-US" altLang="ko-KR" sz="1500" b="0" strike="noStrike" cap="none" dirty="0" smtClean="0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◀</a:t>
            </a:r>
            <a:endParaRPr lang="ko-KR" altLang="en-US" sz="15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  <p:pic>
        <p:nvPicPr>
          <p:cNvPr id="2055" name="그림 2054" descr="C:/Users/soldesk4-11/AppData/Roaming/PolarisOffice/ETemp/4472_4427568/fImage703822643916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2933700" y="297180"/>
            <a:ext cx="3959225" cy="2324735"/>
          </a:xfrm>
          <a:prstGeom prst="rect">
            <a:avLst/>
          </a:prstGeom>
          <a:noFill/>
        </p:spPr>
      </p:pic>
      <p:pic>
        <p:nvPicPr>
          <p:cNvPr id="2056" name="그림 2055" descr="C:/Users/soldesk4-11/AppData/Roaming/PolarisOffice/ETemp/4472_4427568/fImage693755644572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7775575" y="300355"/>
            <a:ext cx="4004945" cy="2310765"/>
          </a:xfrm>
          <a:prstGeom prst="rect">
            <a:avLst/>
          </a:prstGeom>
          <a:noFill/>
        </p:spPr>
      </p:pic>
      <p:pic>
        <p:nvPicPr>
          <p:cNvPr id="2057" name="그림 2056" descr="C:/Users/soldesk4-11/AppData/Roaming/PolarisOffice/ETemp/4472_4427568/fImage6953106451478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7784465" y="3559810"/>
            <a:ext cx="3975100" cy="2292985"/>
          </a:xfrm>
          <a:prstGeom prst="rect">
            <a:avLst/>
          </a:prstGeom>
          <a:noFill/>
        </p:spPr>
      </p:pic>
      <p:pic>
        <p:nvPicPr>
          <p:cNvPr id="2058" name="그림 2057" descr="C:/Users/soldesk4-11/AppData/Roaming/PolarisOffice/ETemp/4472_4427568/fImage7651476469358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2923540" y="3566160"/>
            <a:ext cx="3957319" cy="22853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xmlns:p14="http://schemas.microsoft.com/office/powerpoint/2010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xmlns:p14="http://schemas.microsoft.com/office/powerpoint/2010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>
            <a:spLocks/>
          </p:cNvSpPr>
          <p:nvPr/>
        </p:nvSpPr>
        <p:spPr>
          <a:xfrm>
            <a:off x="3577590" y="2620010"/>
            <a:ext cx="7400289" cy="64706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a옛날사진관3" charset="0"/>
                <a:ea typeface="a옛날사진관3" charset="0"/>
              </a:rPr>
              <a:t>회원목록 확인 페이지</a:t>
            </a:r>
            <a:endParaRPr lang="ko-KR" altLang="en-US" sz="1800" b="0" strike="noStrike" cap="none" dirty="0" smtClean="0"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 smtClean="0">
                <a:latin typeface="a옛날사진관3" charset="0"/>
                <a:ea typeface="a옛날사진관3" charset="0"/>
              </a:rPr>
              <a:t> - 티백장은 이 페이지에서 티백장 위임 및 티백 강제 탈퇴를 시킬 수 있다.</a:t>
            </a:r>
            <a:endParaRPr lang="ko-KR" altLang="en-US" sz="1800" b="0" strike="noStrike" cap="none" dirty="0" smtClean="0">
              <a:latin typeface="a옛날사진관3" charset="0"/>
              <a:ea typeface="a옛날사진관3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56070" y="3757295"/>
            <a:ext cx="3164840" cy="923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회원목록 확인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페이지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-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가입 수락 및 거절 가능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   (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수락 및 거절 시 공지 전송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)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56070" y="5499100"/>
            <a:ext cx="4074795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Tx/>
              <a:buChar char="-"/>
            </a:pP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공지 수정 버튼 클릭 후 수정 가능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 (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수정 시 공지 전송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)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077" name="TextBox 3076"/>
          <p:cNvSpPr txBox="1">
            <a:spLocks/>
          </p:cNvSpPr>
          <p:nvPr/>
        </p:nvSpPr>
        <p:spPr>
          <a:xfrm>
            <a:off x="165735" y="161290"/>
            <a:ext cx="2413000" cy="380492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strike="noStrike" cap="none" dirty="0" smtClean="0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3</a:t>
            </a:r>
            <a:endParaRPr lang="ko-KR" altLang="en-US" sz="40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b="0" strike="noStrike" cap="none" dirty="0" smtClean="0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구현</a:t>
            </a:r>
            <a:endParaRPr lang="ko-KR" altLang="en-US" sz="22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0" strike="noStrike" cap="none" dirty="0" smtClean="0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기간</a:t>
            </a:r>
            <a:endParaRPr lang="ko-KR" altLang="en-US" sz="1500" b="0" strike="noStrike" cap="none" dirty="0" smtClean="0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0" strike="noStrike" cap="none" dirty="0" smtClean="0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환경</a:t>
            </a:r>
            <a:endParaRPr lang="ko-KR" altLang="en-US" sz="1500" b="0" strike="noStrike" cap="none" dirty="0" smtClean="0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b="0" strike="noStrike" cap="none" dirty="0" smtClean="0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0" strike="noStrike" cap="none" dirty="0" smtClean="0">
                <a:solidFill>
                  <a:schemeClr val="accent4"/>
                </a:solidFill>
                <a:latin typeface="a옛날사진관3" charset="0"/>
                <a:ea typeface="a옛날사진관3" charset="0"/>
              </a:rPr>
              <a:t>구현</a:t>
            </a:r>
            <a:r>
              <a:rPr lang="en-US" altLang="ko-KR" sz="1500" b="0" strike="noStrike" cap="none" dirty="0" smtClean="0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                            </a:t>
            </a:r>
            <a:r>
              <a:rPr lang="en-US" altLang="ko-KR" sz="1500" b="0" strike="noStrike" cap="none" dirty="0" smtClean="0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◀</a:t>
            </a:r>
            <a:endParaRPr lang="ko-KR" altLang="en-US" sz="15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  <p:pic>
        <p:nvPicPr>
          <p:cNvPr id="3078" name="그림 3077" descr="C:/Users/soldesk4-11/AppData/Roaming/PolarisOffice/ETemp/4472_4427568/fImage693410647696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3874135" y="86995"/>
            <a:ext cx="6314440" cy="2490470"/>
          </a:xfrm>
          <a:prstGeom prst="rect">
            <a:avLst/>
          </a:prstGeom>
          <a:noFill/>
        </p:spPr>
      </p:pic>
      <p:pic>
        <p:nvPicPr>
          <p:cNvPr id="3079" name="그림 3078" descr="C:/Users/soldesk4-11/AppData/Roaming/PolarisOffice/ETemp/4472_4427568/fImage572655648446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2851785" y="5098415"/>
            <a:ext cx="3708400" cy="1715135"/>
          </a:xfrm>
          <a:prstGeom prst="rect">
            <a:avLst/>
          </a:prstGeom>
          <a:noFill/>
        </p:spPr>
      </p:pic>
      <p:pic>
        <p:nvPicPr>
          <p:cNvPr id="3080" name="그림 3079" descr="C:/Users/soldesk4-11/AppData/Roaming/PolarisOffice/ETemp/4472_4427568/fImage6899306495705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tretch>
            <a:fillRect/>
          </a:stretch>
        </p:blipFill>
        <p:spPr>
          <a:xfrm>
            <a:off x="2858770" y="3295650"/>
            <a:ext cx="3701415" cy="17259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xmlns:p14="http://schemas.microsoft.com/office/powerpoint/2010/main" id="{DA9DEF52-0AC6-42E0-A056-DB71F59013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xmlns:p14="http://schemas.microsoft.com/office/powerpoint/2010/main" id="{D236CE2C-F4BE-4299-A34D-69C369C16DBC}"/>
              </a:ext>
            </a:extLst>
          </p:cNvPr>
          <p:cNvSpPr txBox="1"/>
          <p:nvPr/>
        </p:nvSpPr>
        <p:spPr>
          <a:xfrm>
            <a:off x="4378960" y="2959735"/>
            <a:ext cx="3400425" cy="93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감사합니다</a:t>
            </a:r>
            <a:r>
              <a:rPr lang="en-US" altLang="ko-KR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sz="5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21257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xmlns:p14="http://schemas.microsoft.com/office/powerpoint/2010/main" id="{E218A2E2-E83B-4E59-B3ED-22B8E27364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 xmlns:p14="http://schemas.microsoft.com/office/powerpoint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xmlns:p14="http://schemas.microsoft.com/office/powerpoint/2010/main" val="0"/>
              </a:ext>
            </a:extLst>
          </a:blip>
          <a:srcRect r="19075" b="3172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xmlns:p14="http://schemas.microsoft.com/office/powerpoint/2010/main" id="{6B3DEA4A-CAF8-4A23-A0E4-D83105B9EA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xmlns:p14="http://schemas.microsoft.com/office/powerpoint/2010/main" id="{79D0BBF0-B475-4D58-945E-81C7DCAE0E2C}"/>
              </a:ext>
            </a:extLst>
          </p:cNvPr>
          <p:cNvSpPr txBox="1"/>
          <p:nvPr/>
        </p:nvSpPr>
        <p:spPr>
          <a:xfrm>
            <a:off x="4472940" y="2127885"/>
            <a:ext cx="3224530" cy="2092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0" dirty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 algn="ctr"/>
            <a:r>
              <a:rPr lang="ko-KR" altLang="en-US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ko-KR" altLang="en-US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02917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xmlns:p14="http://schemas.microsoft.com/office/powerpoint/2010/main" id="{02C42EC8-B909-4892-98BA-324C136AD57B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xmlns:p14="http://schemas.microsoft.com/office/powerpoint/2010/main" id="{F6A19D7A-CA00-4CF9-AB94-60D3163C4DA2}"/>
              </a:ext>
            </a:extLst>
          </p:cNvPr>
          <p:cNvSpPr txBox="1"/>
          <p:nvPr/>
        </p:nvSpPr>
        <p:spPr>
          <a:xfrm>
            <a:off x="165735" y="161290"/>
            <a:ext cx="2404110" cy="3065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 및 구성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1500" dirty="0" err="1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r>
              <a:rPr lang="en-US" altLang="ko-KR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기대 효과</a:t>
            </a:r>
            <a:endParaRPr lang="ko-KR" altLang="en-US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xmlns:p14="http://schemas.microsoft.com/office/powerpoint/2010/main" id="{DCB75CAC-0695-416A-946D-DAE25C814ECA}"/>
              </a:ext>
            </a:extLst>
          </p:cNvPr>
          <p:cNvSpPr txBox="1"/>
          <p:nvPr/>
        </p:nvSpPr>
        <p:spPr>
          <a:xfrm>
            <a:off x="3072130" y="723900"/>
            <a:ext cx="8686800" cy="541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</a:t>
            </a: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JC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</a:t>
            </a:r>
            <a:endParaRPr lang="en-US" altLang="ko-KR" sz="20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</a:t>
            </a: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의미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   - Java Communication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의 약자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   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자바로 소통한다는 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의미</a:t>
            </a:r>
            <a:endParaRPr lang="en-US" altLang="ko-KR" sz="2000" dirty="0" smtClean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   </a:t>
            </a:r>
          </a:p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   </a:t>
            </a: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(3) </a:t>
            </a: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이름 </a:t>
            </a: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Hi Tea</a:t>
            </a:r>
          </a:p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    - high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 </a:t>
            </a: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tea: 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영국인들이 홍차를 마시는 티 타임을 부르는 호칭</a:t>
            </a: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. </a:t>
            </a:r>
          </a:p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    - 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일상에서 차를 마시며 대화를 나눠 서로 소통하듯이</a:t>
            </a: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‘Hi Tea’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의</a:t>
            </a:r>
            <a:endParaRPr lang="en-US" altLang="ko-KR" sz="2000" dirty="0" smtClean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       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모임을 통해</a:t>
            </a: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여러 사람과 소통할 수 있다</a:t>
            </a: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.</a:t>
            </a:r>
          </a:p>
          <a:p>
            <a:pPr marL="342900" indent="-342900">
              <a:lnSpc>
                <a:spcPct val="120000"/>
              </a:lnSpc>
            </a:pP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김소정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 김종효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김혜영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신현주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이영우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xmlns:p14="http://schemas.microsoft.com/office/powerpoint/2010/main" id="{DAED656E-A615-481B-B85F-FF6597B3A7A6}"/>
              </a:ext>
            </a:extLst>
          </p:cNvPr>
          <p:cNvCxnSpPr/>
          <p:nvPr/>
        </p:nvCxnSpPr>
        <p:spPr>
          <a:xfrm>
            <a:off x="263525" y="145288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xmlns:p14="http://schemas.microsoft.com/office/powerpoint/2010/main" id="{38A7367A-FC25-4A03-81F7-2C16D61968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xmlns:p14="http://schemas.microsoft.com/office/powerpoint/2010/main" val="0"/>
              </a:ext>
            </a:extLst>
          </a:blip>
          <a:stretch>
            <a:fillRect/>
          </a:stretch>
        </p:blipFill>
        <p:spPr>
          <a:xfrm>
            <a:off x="8284210" y="549275"/>
            <a:ext cx="2663825" cy="266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02994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xmlns:p14="http://schemas.microsoft.com/office/powerpoint/2010/main" id="{37833154-8DFA-485E-A9FB-6F6FCEAA9422}"/>
              </a:ext>
            </a:extLst>
          </p:cNvPr>
          <p:cNvSpPr txBox="1"/>
          <p:nvPr/>
        </p:nvSpPr>
        <p:spPr>
          <a:xfrm>
            <a:off x="3114040" y="311150"/>
            <a:ext cx="7079615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주요 내용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xmlns:p14="http://schemas.microsoft.com/office/powerpoint/2010/main" id="{D1F1D715-C0E0-45C3-81A4-FC8A8040126E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00575" y="1106805"/>
            <a:ext cx="1863725" cy="1863725"/>
          </a:xfrm>
          <a:prstGeom prst="rect">
            <a:avLst/>
          </a:prstGeom>
          <a:noFill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42605" y="1132205"/>
            <a:ext cx="1826895" cy="1826895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392930" y="3289300"/>
            <a:ext cx="2276475" cy="1126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latin typeface="a옛날사진관3" pitchFamily="18" charset="-127"/>
                <a:ea typeface="a옛날사진관3" pitchFamily="18" charset="-127"/>
              </a:rPr>
              <a:t>게시판</a:t>
            </a:r>
            <a:endParaRPr lang="en-US" altLang="ko-KR" sz="2000" dirty="0"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내가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관심있는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 분야를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알릴 수 있는 공간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910830" y="3289300"/>
            <a:ext cx="2276475" cy="1126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latin typeface="a옛날사진관3" pitchFamily="18" charset="-127"/>
                <a:ea typeface="a옛날사진관3" pitchFamily="18" charset="-127"/>
              </a:rPr>
              <a:t>모임</a:t>
            </a:r>
            <a:endParaRPr lang="en-US" altLang="ko-KR" sz="2000" dirty="0"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내가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관심있는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 분야로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소통할 수 있는 공간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229100" y="4648200"/>
            <a:ext cx="2616200" cy="368300"/>
          </a:xfrm>
          <a:prstGeom prst="roundRect">
            <a:avLst/>
          </a:prstGeom>
          <a:solidFill>
            <a:srgbClr val="5D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일상적인 이야기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734300" y="4635500"/>
            <a:ext cx="2616200" cy="368300"/>
          </a:xfrm>
          <a:prstGeom prst="roundRect">
            <a:avLst/>
          </a:prstGeom>
          <a:solidFill>
            <a:srgbClr val="3FB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모임이 </a:t>
            </a:r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태그된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게시글</a:t>
            </a:r>
            <a:endParaRPr lang="ko-KR" altLang="en-US" sz="1600" dirty="0">
              <a:solidFill>
                <a:schemeClr val="tx1"/>
              </a:solidFill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229100" y="5207000"/>
            <a:ext cx="2616200" cy="368300"/>
          </a:xfrm>
          <a:prstGeom prst="roundRect">
            <a:avLst/>
          </a:prstGeom>
          <a:solidFill>
            <a:srgbClr val="5D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관심있는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분야에 대한 글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216400" y="5765800"/>
            <a:ext cx="2616200" cy="368300"/>
          </a:xfrm>
          <a:prstGeom prst="roundRect">
            <a:avLst/>
          </a:prstGeom>
          <a:solidFill>
            <a:srgbClr val="5D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모든 사람의 </a:t>
            </a:r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게시글</a:t>
            </a:r>
            <a:endParaRPr lang="ko-KR" altLang="en-US" sz="1600" dirty="0">
              <a:solidFill>
                <a:schemeClr val="tx1"/>
              </a:solidFill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7734300" y="5207000"/>
            <a:ext cx="2616200" cy="368300"/>
          </a:xfrm>
          <a:prstGeom prst="roundRect">
            <a:avLst/>
          </a:prstGeom>
          <a:solidFill>
            <a:srgbClr val="3FB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모임원들과의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대화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7734300" y="5765800"/>
            <a:ext cx="2616200" cy="368300"/>
          </a:xfrm>
          <a:prstGeom prst="roundRect">
            <a:avLst/>
          </a:prstGeom>
          <a:solidFill>
            <a:srgbClr val="3FB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모임원들과의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자료 공유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xmlns:p14="http://schemas.microsoft.com/office/powerpoint/2010/main" id="{E38F6835-8C1E-4893-B020-07712CCBD6CA}"/>
              </a:ext>
            </a:extLst>
          </p:cNvPr>
          <p:cNvSpPr txBox="1"/>
          <p:nvPr/>
        </p:nvSpPr>
        <p:spPr>
          <a:xfrm>
            <a:off x="165735" y="161290"/>
            <a:ext cx="2402840" cy="3065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 및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1500" dirty="0" err="1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r>
              <a:rPr lang="en-US" altLang="ko-KR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기대 효과   ◀</a:t>
            </a:r>
            <a:endParaRPr lang="ko-KR" altLang="en-US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xmlns:p14="http://schemas.microsoft.com/office/powerpoint/2010/main" id="{2ACA5137-2947-414E-8E41-AD457472E906}"/>
              </a:ext>
            </a:extLst>
          </p:cNvPr>
          <p:cNvCxnSpPr/>
          <p:nvPr/>
        </p:nvCxnSpPr>
        <p:spPr>
          <a:xfrm>
            <a:off x="263525" y="145288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442042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xmlns:p14="http://schemas.microsoft.com/office/powerpoint/2010/main" id="{6C26560A-7658-4BD2-BE97-1ABC5B971597}"/>
              </a:ext>
            </a:extLst>
          </p:cNvPr>
          <p:cNvSpPr txBox="1"/>
          <p:nvPr/>
        </p:nvSpPr>
        <p:spPr>
          <a:xfrm>
            <a:off x="3114040" y="307975"/>
            <a:ext cx="7079615" cy="454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xmlns:p14="http://schemas.microsoft.com/office/powerpoint/2010/main" id="{9BC2320B-582B-4FC9-8C9A-82C0E3E60880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02100" y="2146300"/>
            <a:ext cx="1701800" cy="1701800"/>
          </a:xfrm>
          <a:prstGeom prst="rect">
            <a:avLst/>
          </a:prstGeom>
          <a:noFill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6500" y="3911600"/>
            <a:ext cx="1574800" cy="1574800"/>
          </a:xfrm>
          <a:prstGeom prst="rect">
            <a:avLst/>
          </a:prstGeom>
          <a:noFill/>
        </p:spPr>
      </p:pic>
      <p:sp>
        <p:nvSpPr>
          <p:cNvPr id="8" name="모서리가 둥근 직사각형 7"/>
          <p:cNvSpPr/>
          <p:nvPr/>
        </p:nvSpPr>
        <p:spPr>
          <a:xfrm>
            <a:off x="7581900" y="1765300"/>
            <a:ext cx="3403600" cy="4267200"/>
          </a:xfrm>
          <a:prstGeom prst="roundRect">
            <a:avLst/>
          </a:prstGeom>
          <a:noFill/>
          <a:ln w="63500">
            <a:solidFill>
              <a:srgbClr val="FAC0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229100" y="1206500"/>
            <a:ext cx="205740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37663"/>
                </a:solidFill>
                <a:latin typeface="a고딕14" pitchFamily="18" charset="-127"/>
                <a:ea typeface="a고딕14" pitchFamily="18" charset="-127"/>
              </a:rPr>
              <a:t>팔로우</a:t>
            </a:r>
            <a:r>
              <a:rPr lang="ko-KR" altLang="en-US" sz="2000" dirty="0">
                <a:solidFill>
                  <a:srgbClr val="F37663"/>
                </a:solidFill>
                <a:latin typeface="a고딕14" pitchFamily="18" charset="-127"/>
                <a:ea typeface="a고딕14" pitchFamily="18" charset="-127"/>
              </a:rPr>
              <a:t> 및 좋아요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02600" y="2743200"/>
            <a:ext cx="2425700" cy="2425700"/>
          </a:xfrm>
          <a:prstGeom prst="rect">
            <a:avLst/>
          </a:prstGeom>
          <a:noFill/>
        </p:spPr>
      </p:pic>
      <p:sp>
        <p:nvSpPr>
          <p:cNvPr id="11" name="모서리가 둥근 직사각형 10"/>
          <p:cNvSpPr/>
          <p:nvPr/>
        </p:nvSpPr>
        <p:spPr>
          <a:xfrm>
            <a:off x="3644900" y="1765300"/>
            <a:ext cx="3403600" cy="4254500"/>
          </a:xfrm>
          <a:prstGeom prst="roundRect">
            <a:avLst/>
          </a:prstGeom>
          <a:noFill/>
          <a:ln w="63500">
            <a:solidFill>
              <a:srgbClr val="F37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55000" y="1193800"/>
            <a:ext cx="1965960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FAC03D"/>
                </a:solidFill>
                <a:latin typeface="a고딕14" pitchFamily="18" charset="-127"/>
                <a:ea typeface="a고딕14" pitchFamily="18" charset="-127"/>
              </a:rPr>
              <a:t>모임 가입 및 탈퇴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xmlns:p14="http://schemas.microsoft.com/office/powerpoint/2010/main" id="{393B0534-A84C-40DD-8080-33CC581984A1}"/>
              </a:ext>
            </a:extLst>
          </p:cNvPr>
          <p:cNvCxnSpPr/>
          <p:nvPr/>
        </p:nvCxnSpPr>
        <p:spPr>
          <a:xfrm>
            <a:off x="263525" y="145288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xmlns:p14="http://schemas.microsoft.com/office/powerpoint/2010/main" id="{E38F6835-8C1E-4893-B020-07712CCBD6CA}"/>
              </a:ext>
            </a:extLst>
          </p:cNvPr>
          <p:cNvSpPr txBox="1"/>
          <p:nvPr/>
        </p:nvSpPr>
        <p:spPr>
          <a:xfrm>
            <a:off x="165735" y="161290"/>
            <a:ext cx="2402840" cy="3065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 및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1500" dirty="0" err="1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r>
              <a:rPr lang="en-US" altLang="ko-KR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기대 효과   ◀</a:t>
            </a:r>
            <a:endParaRPr lang="ko-KR" altLang="en-US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23577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xmlns:p14="http://schemas.microsoft.com/office/powerpoint/2010/main" id="{DDD633F2-BE3E-4127-AED5-A895DC82B0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 xmlns:p14="http://schemas.microsoft.com/office/powerpoint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xmlns:p14="http://schemas.microsoft.com/office/powerpoint/2010/main" val="0"/>
              </a:ext>
            </a:extLst>
          </a:blip>
          <a:srcRect r="19075" b="3172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xmlns:p14="http://schemas.microsoft.com/office/powerpoint/2010/main" id="{EFC4C065-B27E-47AA-8970-DB3B3AD6B1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xmlns:p14="http://schemas.microsoft.com/office/powerpoint/2010/main" id="{79D0BBF0-B475-4D58-945E-81C7DCAE0E2C}"/>
              </a:ext>
            </a:extLst>
          </p:cNvPr>
          <p:cNvSpPr txBox="1"/>
          <p:nvPr/>
        </p:nvSpPr>
        <p:spPr>
          <a:xfrm>
            <a:off x="4197985" y="2127885"/>
            <a:ext cx="3774440" cy="2092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0" dirty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 algn="ctr"/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ko-KR" altLang="en-US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13391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xmlns:p14="http://schemas.microsoft.com/office/powerpoint/2010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xmlns:p14="http://schemas.microsoft.com/office/powerpoint/2010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344420" cy="2991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 </a:t>
            </a: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- ER Diagram        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</a:t>
            </a:r>
            <a:r>
              <a:rPr lang="en-US" altLang="ko-KR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Use </a:t>
            </a: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Case </a:t>
            </a:r>
            <a:r>
              <a:rPr lang="en-US" altLang="ko-KR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Diagram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xmlns:p14="http://schemas.microsoft.com/office/powerpoint/2010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>
            <a:off x="2698115" y="169545"/>
            <a:ext cx="9493250" cy="6777990"/>
            <a:chOff x="2698115" y="169545"/>
            <a:chExt cx="9493250" cy="6777990"/>
          </a:xfrm>
        </p:grpSpPr>
        <p:grpSp>
          <p:nvGrpSpPr>
            <p:cNvPr id="12" name="그룹 11"/>
            <p:cNvGrpSpPr/>
            <p:nvPr/>
          </p:nvGrpSpPr>
          <p:grpSpPr>
            <a:xfrm>
              <a:off x="2698115" y="169545"/>
              <a:ext cx="9492615" cy="6777355"/>
              <a:chOff x="2698115" y="169545"/>
              <a:chExt cx="9492615" cy="6777355"/>
            </a:xfrm>
          </p:grpSpPr>
          <p:pic>
            <p:nvPicPr>
              <p:cNvPr id="10" name="그림 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xmlns:p14="http://schemas.microsoft.com/office/powerpoint/2010/main" xmlns="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698115" y="169545"/>
                <a:ext cx="9305290" cy="6568440"/>
              </a:xfrm>
              <a:prstGeom prst="rect">
                <a:avLst/>
              </a:prstGeom>
              <a:noFill/>
            </p:spPr>
          </p:pic>
          <p:sp>
            <p:nvSpPr>
              <p:cNvPr id="11" name="도형 10"/>
              <p:cNvSpPr>
                <a:spLocks/>
              </p:cNvSpPr>
              <p:nvPr/>
            </p:nvSpPr>
            <p:spPr>
              <a:xfrm>
                <a:off x="10962640" y="6482080"/>
                <a:ext cx="1228725" cy="465455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5080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strike="noStrike" cap="none" dirty="0" smtClean="0">
                  <a:latin typeface="맑은 고딕" charset="0"/>
                  <a:ea typeface="맑은 고딕" charset="0"/>
                </a:endParaRPr>
              </a:p>
            </p:txBody>
          </p:sp>
        </p:grpSp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xmlns:p14="http://schemas.microsoft.com/office/powerpoint/2010/main" xmlns="" val="0"/>
                </a:ext>
              </a:extLst>
            </a:blip>
            <a:stretch>
              <a:fillRect/>
            </a:stretch>
          </p:blipFill>
          <p:spPr>
            <a:xfrm>
              <a:off x="4612640" y="292735"/>
              <a:ext cx="1593850" cy="96901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xmlns="" val="188590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xmlns:p14="http://schemas.microsoft.com/office/powerpoint/2010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xmlns:p14="http://schemas.microsoft.com/office/powerpoint/2010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99130" y="314325"/>
            <a:ext cx="3571240" cy="2584450"/>
          </a:xfrm>
          <a:prstGeom prst="rect">
            <a:avLst/>
          </a:prstGeom>
          <a:noFill/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5489575" y="3491865"/>
            <a:ext cx="2177415" cy="2585085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 t="2655" r="9636" b="3664"/>
          <a:stretch>
            <a:fillRect/>
          </a:stretch>
        </p:blipFill>
        <p:spPr bwMode="auto">
          <a:xfrm>
            <a:off x="7941310" y="3496945"/>
            <a:ext cx="3994785" cy="2584450"/>
          </a:xfrm>
          <a:prstGeom prst="rect">
            <a:avLst/>
          </a:prstGeom>
          <a:noFill/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2954020" y="3490595"/>
            <a:ext cx="2192655" cy="2585085"/>
          </a:xfrm>
          <a:prstGeom prst="rect">
            <a:avLst/>
          </a:prstGeom>
          <a:noFill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xmlns:p14="http://schemas.microsoft.com/office/powerpoint/2010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411095" cy="298958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0" strike="noStrike" cap="none" dirty="0" smtClean="0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2</a:t>
            </a:r>
            <a:endParaRPr lang="ko-KR" altLang="en-US" sz="40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b="0" strike="noStrike" cap="none" dirty="0" smtClean="0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DB 및 기능 설계</a:t>
            </a:r>
            <a:endParaRPr lang="ko-KR" altLang="en-US" sz="22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0" strike="noStrike" cap="none" dirty="0" smtClean="0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DB 설계 </a:t>
            </a:r>
            <a:endParaRPr lang="ko-KR" altLang="en-US" sz="15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0" strike="noStrike" cap="none" dirty="0" smtClean="0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 - ER Diagram</a:t>
            </a:r>
            <a:endParaRPr lang="ko-KR" altLang="en-US" sz="1500" b="0" strike="noStrike" cap="none" dirty="0" smtClean="0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0" strike="noStrike" cap="none" dirty="0" smtClean="0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설계</a:t>
            </a:r>
            <a:endParaRPr lang="ko-KR" altLang="en-US" sz="15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b="0" strike="noStrike" cap="none" dirty="0" smtClean="0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  </a:t>
            </a:r>
            <a:r>
              <a:rPr lang="en-US" altLang="ko-KR" sz="1500" b="0" strike="noStrike" cap="none" dirty="0" smtClean="0">
                <a:solidFill>
                  <a:schemeClr val="accent4"/>
                </a:solidFill>
                <a:latin typeface="a옛날사진관3" charset="0"/>
                <a:ea typeface="a옛날사진관3" charset="0"/>
              </a:rPr>
              <a:t>- Use Case Diagram </a:t>
            </a:r>
            <a:r>
              <a:rPr lang="en-US" altLang="ko-KR" sz="1400" b="0" strike="noStrike" cap="none" dirty="0" smtClean="0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◀</a:t>
            </a:r>
            <a:endParaRPr lang="ko-KR" altLang="en-US" sz="1400" b="0" strike="noStrike" cap="none" dirty="0" smtClean="0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  <p:grpSp>
        <p:nvGrpSpPr>
          <p:cNvPr id="4102" name="그룹 4101"/>
          <p:cNvGrpSpPr/>
          <p:nvPr/>
        </p:nvGrpSpPr>
        <p:grpSpPr>
          <a:xfrm>
            <a:off x="10595610" y="2297430"/>
            <a:ext cx="1595120" cy="667385"/>
            <a:chOff x="10595610" y="2297430"/>
            <a:chExt cx="1595120" cy="667385"/>
          </a:xfrm>
        </p:grpSpPr>
        <p:grpSp>
          <p:nvGrpSpPr>
            <p:cNvPr id="4100" name="그룹 4099"/>
            <p:cNvGrpSpPr/>
            <p:nvPr/>
          </p:nvGrpSpPr>
          <p:grpSpPr>
            <a:xfrm>
              <a:off x="10595610" y="2297430"/>
              <a:ext cx="532765" cy="490855"/>
              <a:chOff x="10595610" y="2297430"/>
              <a:chExt cx="532765" cy="490855"/>
            </a:xfrm>
          </p:grpSpPr>
          <p:sp>
            <p:nvSpPr>
              <p:cNvPr id="4099" name="도형 4098"/>
              <p:cNvSpPr>
                <a:spLocks/>
              </p:cNvSpPr>
              <p:nvPr/>
            </p:nvSpPr>
            <p:spPr>
              <a:xfrm>
                <a:off x="10595610" y="2297430"/>
                <a:ext cx="533400" cy="491490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5080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b="0" strike="noStrike" cap="none" dirty="0" smtClean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4101" name="도형 4100"/>
            <p:cNvSpPr>
              <a:spLocks/>
            </p:cNvSpPr>
            <p:nvPr/>
          </p:nvSpPr>
          <p:spPr>
            <a:xfrm>
              <a:off x="10962640" y="2378075"/>
              <a:ext cx="1228090" cy="58674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4105" name="그룹 4104"/>
          <p:cNvGrpSpPr/>
          <p:nvPr/>
        </p:nvGrpSpPr>
        <p:grpSpPr>
          <a:xfrm>
            <a:off x="7733665" y="309880"/>
            <a:ext cx="4269105" cy="2809875"/>
            <a:chOff x="7733665" y="309880"/>
            <a:chExt cx="4269105" cy="2809875"/>
          </a:xfrm>
        </p:grpSpPr>
        <p:pic>
          <p:nvPicPr>
            <p:cNvPr id="4103" name="그림 4102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xmlns:p14="http://schemas.microsoft.com/office/powerpoint/2010/main" xmlns="" val="0"/>
                </a:ext>
              </a:extLst>
            </a:blip>
            <a:stretch>
              <a:fillRect/>
            </a:stretch>
          </p:blipFill>
          <p:spPr>
            <a:xfrm>
              <a:off x="7733665" y="309880"/>
              <a:ext cx="3628390" cy="2599690"/>
            </a:xfrm>
            <a:prstGeom prst="rect">
              <a:avLst/>
            </a:prstGeom>
            <a:noFill/>
          </p:spPr>
        </p:pic>
        <p:sp>
          <p:nvSpPr>
            <p:cNvPr id="4104" name="도형 4103"/>
            <p:cNvSpPr>
              <a:spLocks/>
            </p:cNvSpPr>
            <p:nvPr/>
          </p:nvSpPr>
          <p:spPr>
            <a:xfrm>
              <a:off x="10840085" y="2455545"/>
              <a:ext cx="1162685" cy="664210"/>
            </a:xfrm>
            <a:prstGeom prst="rect">
              <a:avLst/>
            </a:prstGeom>
            <a:solidFill>
              <a:srgbClr val="FFFFFF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 smtClean="0"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Pages>25</Pages>
  <Words>833</Words>
  <Characters>0</Characters>
  <Application>Microsoft Office PowerPoint</Application>
  <DocSecurity>0</DocSecurity>
  <PresentationFormat>사용자 지정</PresentationFormat>
  <Lines>0</Lines>
  <Paragraphs>305</Paragraphs>
  <Slides>25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25</vt:i4>
      </vt:variant>
    </vt:vector>
  </HeadingPairs>
  <TitlesOfParts>
    <vt:vector size="37" baseType="lpstr">
      <vt:lpstr>굴림</vt:lpstr>
      <vt:lpstr>Arial</vt:lpstr>
      <vt:lpstr>맑은 고딕</vt:lpstr>
      <vt:lpstr>a옛날사진관2</vt:lpstr>
      <vt:lpstr>a옛날사진관3</vt:lpstr>
      <vt:lpstr>a고딕12</vt:lpstr>
      <vt:lpstr>a고딕14</vt:lpstr>
      <vt:lpstr>Office 테마</vt:lpstr>
      <vt:lpstr>1_Office 테마</vt:lpstr>
      <vt:lpstr>Office theme</vt:lpstr>
      <vt:lpstr>Office theme</vt:lpstr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</vt:vector>
  </TitlesOfParts>
  <LinksUpToDate>false</LinksUpToDate>
  <CharactersWithSpaces>0</CharactersWithSpaces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Blaire</dc:creator>
  <cp:lastModifiedBy>soldesk</cp:lastModifiedBy>
  <cp:revision>5</cp:revision>
  <dcterms:modified xsi:type="dcterms:W3CDTF">2019-04-11T07:53:25Z</dcterms:modified>
</cp:coreProperties>
</file>